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53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2.xml"/>
  <Override ContentType="application/vnd.openxmlformats-officedocument.presentationml.slide+xml" PartName="/ppt/slides/slide98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76.xml"/>
  <Override ContentType="application/vnd.openxmlformats-officedocument.presentationml.slide+xml" PartName="/ppt/slides/slide63.xml"/>
  <Override ContentType="application/vnd.openxmlformats-officedocument.presentationml.slide+xml" PartName="/ppt/slides/slide93.xml"/>
  <Override ContentType="application/vnd.openxmlformats-officedocument.presentationml.slide+xml" PartName="/ppt/slides/slide101.xml"/>
  <Override ContentType="application/vnd.openxmlformats-officedocument.presentationml.slide+xml" PartName="/ppt/slides/slide80.xml"/>
  <Override ContentType="application/vnd.openxmlformats-officedocument.presentationml.slide+xml" PartName="/ppt/slides/slide61.xml"/>
  <Override ContentType="application/vnd.openxmlformats-officedocument.presentationml.slide+xml" PartName="/ppt/slides/slide91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97.xml"/>
  <Override ContentType="application/vnd.openxmlformats-officedocument.presentationml.slide+xml" PartName="/ppt/slides/slide11.xml"/>
  <Override ContentType="application/vnd.openxmlformats-officedocument.presentationml.slide+xml" PartName="/ppt/slides/slide6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49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47.xml"/>
  <Override ContentType="application/vnd.openxmlformats-officedocument.presentationml.slide+xml" PartName="/ppt/slides/slide21.xml"/>
  <Override ContentType="application/vnd.openxmlformats-officedocument.presentationml.slide+xml" PartName="/ppt/slides/slide100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88.xml"/>
  <Override ContentType="application/vnd.openxmlformats-officedocument.presentationml.slide+xml" PartName="/ppt/slides/slide9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</p:sldIdLst>
  <p:sldSz cy="6858000" cx="9144000"/>
  <p:notesSz cx="6858000" cy="9144000"/>
  <p:embeddedFontLst>
    <p:embeddedFont>
      <p:font typeface="Helvetica Neue"/>
      <p:regular r:id="rId108"/>
      <p:bold r:id="rId109"/>
      <p:italic r:id="rId110"/>
      <p:boldItalic r:id="rId1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0E74D246-8548-43DD-A096-BDD029BACD04}">
  <a:tblStyle styleId="{0E74D246-8548-43DD-A096-BDD029BACD0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07" Type="http://schemas.openxmlformats.org/officeDocument/2006/relationships/slide" Target="slides/slide101.xml"/><Relationship Id="rId106" Type="http://schemas.openxmlformats.org/officeDocument/2006/relationships/slide" Target="slides/slide100.xml"/><Relationship Id="rId105" Type="http://schemas.openxmlformats.org/officeDocument/2006/relationships/slide" Target="slides/slide99.xml"/><Relationship Id="rId104" Type="http://schemas.openxmlformats.org/officeDocument/2006/relationships/slide" Target="slides/slide98.xml"/><Relationship Id="rId109" Type="http://schemas.openxmlformats.org/officeDocument/2006/relationships/font" Target="fonts/HelveticaNeue-bold.fntdata"/><Relationship Id="rId108" Type="http://schemas.openxmlformats.org/officeDocument/2006/relationships/font" Target="fonts/HelveticaNeue-regular.fntdata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103" Type="http://schemas.openxmlformats.org/officeDocument/2006/relationships/slide" Target="slides/slide97.xml"/><Relationship Id="rId102" Type="http://schemas.openxmlformats.org/officeDocument/2006/relationships/slide" Target="slides/slide96.xml"/><Relationship Id="rId101" Type="http://schemas.openxmlformats.org/officeDocument/2006/relationships/slide" Target="slides/slide95.xml"/><Relationship Id="rId100" Type="http://schemas.openxmlformats.org/officeDocument/2006/relationships/slide" Target="slides/slide94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95" Type="http://schemas.openxmlformats.org/officeDocument/2006/relationships/slide" Target="slides/slide89.xml"/><Relationship Id="rId94" Type="http://schemas.openxmlformats.org/officeDocument/2006/relationships/slide" Target="slides/slide88.xml"/><Relationship Id="rId97" Type="http://schemas.openxmlformats.org/officeDocument/2006/relationships/slide" Target="slides/slide91.xml"/><Relationship Id="rId96" Type="http://schemas.openxmlformats.org/officeDocument/2006/relationships/slide" Target="slides/slide90.xml"/><Relationship Id="rId11" Type="http://schemas.openxmlformats.org/officeDocument/2006/relationships/slide" Target="slides/slide5.xml"/><Relationship Id="rId99" Type="http://schemas.openxmlformats.org/officeDocument/2006/relationships/slide" Target="slides/slide93.xml"/><Relationship Id="rId10" Type="http://schemas.openxmlformats.org/officeDocument/2006/relationships/slide" Target="slides/slide4.xml"/><Relationship Id="rId98" Type="http://schemas.openxmlformats.org/officeDocument/2006/relationships/slide" Target="slides/slide92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91" Type="http://schemas.openxmlformats.org/officeDocument/2006/relationships/slide" Target="slides/slide85.xml"/><Relationship Id="rId90" Type="http://schemas.openxmlformats.org/officeDocument/2006/relationships/slide" Target="slides/slide84.xml"/><Relationship Id="rId93" Type="http://schemas.openxmlformats.org/officeDocument/2006/relationships/slide" Target="slides/slide87.xml"/><Relationship Id="rId92" Type="http://schemas.openxmlformats.org/officeDocument/2006/relationships/slide" Target="slides/slide86.xml"/><Relationship Id="rId15" Type="http://schemas.openxmlformats.org/officeDocument/2006/relationships/slide" Target="slides/slide9.xml"/><Relationship Id="rId110" Type="http://schemas.openxmlformats.org/officeDocument/2006/relationships/font" Target="fonts/HelveticaNeue-italic.fntdata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11" Type="http://schemas.openxmlformats.org/officeDocument/2006/relationships/font" Target="fonts/HelveticaNeue-boldItalic.fntdata"/><Relationship Id="rId84" Type="http://schemas.openxmlformats.org/officeDocument/2006/relationships/slide" Target="slides/slide78.xml"/><Relationship Id="rId83" Type="http://schemas.openxmlformats.org/officeDocument/2006/relationships/slide" Target="slides/slide77.xml"/><Relationship Id="rId86" Type="http://schemas.openxmlformats.org/officeDocument/2006/relationships/slide" Target="slides/slide80.xml"/><Relationship Id="rId85" Type="http://schemas.openxmlformats.org/officeDocument/2006/relationships/slide" Target="slides/slide79.xml"/><Relationship Id="rId88" Type="http://schemas.openxmlformats.org/officeDocument/2006/relationships/slide" Target="slides/slide82.xml"/><Relationship Id="rId87" Type="http://schemas.openxmlformats.org/officeDocument/2006/relationships/slide" Target="slides/slide81.xml"/><Relationship Id="rId89" Type="http://schemas.openxmlformats.org/officeDocument/2006/relationships/slide" Target="slides/slide83.xml"/><Relationship Id="rId80" Type="http://schemas.openxmlformats.org/officeDocument/2006/relationships/slide" Target="slides/slide74.xml"/><Relationship Id="rId82" Type="http://schemas.openxmlformats.org/officeDocument/2006/relationships/slide" Target="slides/slide76.xml"/><Relationship Id="rId81" Type="http://schemas.openxmlformats.org/officeDocument/2006/relationships/slide" Target="slides/slide75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slide" Target="slides/slide67.xml"/><Relationship Id="rId72" Type="http://schemas.openxmlformats.org/officeDocument/2006/relationships/slide" Target="slides/slide66.xml"/><Relationship Id="rId75" Type="http://schemas.openxmlformats.org/officeDocument/2006/relationships/slide" Target="slides/slide69.xml"/><Relationship Id="rId74" Type="http://schemas.openxmlformats.org/officeDocument/2006/relationships/slide" Target="slides/slide68.xml"/><Relationship Id="rId77" Type="http://schemas.openxmlformats.org/officeDocument/2006/relationships/slide" Target="slides/slide71.xml"/><Relationship Id="rId76" Type="http://schemas.openxmlformats.org/officeDocument/2006/relationships/slide" Target="slides/slide70.xml"/><Relationship Id="rId79" Type="http://schemas.openxmlformats.org/officeDocument/2006/relationships/slide" Target="slides/slide73.xml"/><Relationship Id="rId78" Type="http://schemas.openxmlformats.org/officeDocument/2006/relationships/slide" Target="slides/slide72.xml"/><Relationship Id="rId71" Type="http://schemas.openxmlformats.org/officeDocument/2006/relationships/slide" Target="slides/slide65.xml"/><Relationship Id="rId70" Type="http://schemas.openxmlformats.org/officeDocument/2006/relationships/slide" Target="slides/slide64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8" Type="http://schemas.openxmlformats.org/officeDocument/2006/relationships/slide" Target="slides/slide62.xml"/><Relationship Id="rId67" Type="http://schemas.openxmlformats.org/officeDocument/2006/relationships/slide" Target="slides/slide61.xml"/><Relationship Id="rId60" Type="http://schemas.openxmlformats.org/officeDocument/2006/relationships/slide" Target="slides/slide54.xml"/><Relationship Id="rId69" Type="http://schemas.openxmlformats.org/officeDocument/2006/relationships/slide" Target="slides/slide6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9" Type="http://schemas.openxmlformats.org/officeDocument/2006/relationships/slide" Target="slides/slide53.xml"/><Relationship Id="rId58" Type="http://schemas.openxmlformats.org/officeDocument/2006/relationships/slide" Target="slides/slide5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409dd19737_1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g409dd19737_1_27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g3395bb1163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1" name="Google Shape;881;g3395bb1163_0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6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Google Shape;887;g3395bb1163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8" name="Google Shape;888;g3395bb1163_0_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409dd19737_1_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g409dd19737_1_28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409dd19737_1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g409dd19737_1_29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409dd19737_1_3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409dd19737_1_30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409dd19737_1_3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409dd19737_1_30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409dd19737_1_3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409dd19737_1_3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409dd19737_1_3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409dd19737_1_3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413e70e377_0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413e70e377_0_3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409dd19737_1_3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g409dd19737_1_33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409dd19737_1_3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409dd19737_1_35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409dd19737_1_3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409dd19737_1_34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409dd19737_1_5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409dd19737_1_5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409dd19737_1_6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409dd19737_1_6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409dd19737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g409dd19737_0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409dd19737_1_3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409dd19737_1_39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409dd19737_1_5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409dd19737_1_5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409dd19737_1_4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g409dd19737_1_44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413e70e377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g413e70e377_0_2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409dd19737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g409dd19737_0_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413e70e37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g413e70e377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413e70e377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g413e70e377_0_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413e70e377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g413e70e377_0_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409dd19737_1_5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g409dd19737_1_58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467f6ed92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g467f6ed928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467f6ed928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g467f6ed928_0_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467f6ed928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g467f6ed928_0_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467f6ed928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g467f6ed928_0_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467f6ed928_0_3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467f6ed928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g467f6ed928_0_3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467f6ed928_0_4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467f6ed928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g467f6ed928_0_4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467f6ed928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g467f6ed928_0_5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409dd19737_1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g409dd19737_1_2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3395bb1163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g3395bb1163_0_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413e70e377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g413e70e377_0_1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413e70e377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g413e70e377_0_17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413e70e377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g413e70e377_0_13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413e70e377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g413e70e377_0_14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413e70e377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g413e70e377_0_16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413e70e377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g413e70e377_0_16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413e70e377_0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g413e70e377_0_2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413e70e377_0_2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g413e70e377_0_2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409dd19737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g409dd19737_0_7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409dd19737_1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g409dd19737_1_2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409dd19737_1_5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g409dd19737_1_57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413e70e377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g413e70e377_0_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413e70e37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g413e70e377_0_5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413e70e377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g413e70e377_0_7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413e70e377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Google Shape;518;g413e70e377_0_8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413e70e377_0_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g413e70e377_0_24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413e70e377_0_2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5" name="Google Shape;535;g413e70e377_0_26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409dd19737_1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g409dd19737_1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3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409dd19737_1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g409dd19737_1_9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409dd19737_1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g409dd19737_1_6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409dd19737_1_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g409dd19737_1_2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409dd19737_1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g409dd19737_1_7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409dd19737_1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g409dd19737_1_8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409dd19737_1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g409dd19737_1_1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g409dd19737_1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5" name="Google Shape;595;g409dd19737_1_1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g409dd19737_1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g409dd19737_1_1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409dd19737_1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1" name="Google Shape;611;g409dd19737_1_1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409dd19737_1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g409dd19737_1_14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409dd19737_1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g409dd19737_1_15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409dd19737_1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5" name="Google Shape;635;g409dd19737_1_16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409dd19737_1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3" name="Google Shape;643;g409dd19737_1_16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409dd19737_1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g409dd19737_1_24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g409dd19737_1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1" name="Google Shape;651;g409dd19737_1_17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g409dd19737_1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g409dd19737_1_18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409dd19737_1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g409dd19737_1_4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g413e70e377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5" name="Google Shape;675;g413e70e377_0_19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413e70e377_0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g413e70e377_0_27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0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413e70e377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2" name="Google Shape;692;g413e70e377_0_28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409dd19737_1_5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g409dd19737_1_58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6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g409dd19737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8" name="Google Shape;708;g409dd19737_0_5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g467f6ed928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5" name="Google Shape;715;g467f6ed928_0_6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467f6ed928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2" name="Google Shape;722;g467f6ed928_0_7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409dd19737_1_2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409dd19737_1_25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467f6ed928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0" name="Google Shape;730;g467f6ed928_0_7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g467f6ed928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7" name="Google Shape;737;g467f6ed928_0_8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g467f6ed928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3" name="Google Shape;743;g467f6ed928_0_9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g413e70e377_0_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9" name="Google Shape;749;g413e70e377_0_3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g467f6ed928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6" name="Google Shape;756;g467f6ed928_0_9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g467f6ed928_0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4" name="Google Shape;764;g467f6ed928_0_1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g467f6ed928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1" name="Google Shape;771;g467f6ed928_0_1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g467f6ed928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8" name="Google Shape;778;g467f6ed928_0_1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g467f6ed928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5" name="Google Shape;785;g467f6ed928_0_14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3395bb116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2" name="Google Shape;792;g3395bb1163_0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409dd19737_1_2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409dd19737_1_26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467f6ed928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0" name="Google Shape;800;g467f6ed928_0_10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3395bb1163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7" name="Google Shape;807;g3395bb1163_0_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g467f6ed928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5" name="Google Shape;815;g467f6ed928_0_1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467f6ed928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3" name="Google Shape;823;g467f6ed928_0_15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467f6ed928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2" name="Google Shape;832;g467f6ed928_0_15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467f6ed928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1" name="Google Shape;841;g467f6ed928_0_16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g467f6ed928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0" name="Google Shape;850;g467f6ed928_0_17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g467f6ed928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9" name="Google Shape;859;g467f6ed928_0_18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7" name="Google Shape;867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g3395bb1163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4" name="Google Shape;874;g3395bb1163_0_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640"/>
              </a:spcBef>
              <a:spcAft>
                <a:spcPts val="0"/>
              </a:spcAft>
              <a:buClr>
                <a:srgbClr val="615445"/>
              </a:buClr>
              <a:buSzPts val="3200"/>
              <a:buFont typeface="Arial"/>
              <a:buNone/>
              <a:defRPr b="0" i="0" sz="3200" u="none" cap="none" strike="noStrike">
                <a:solidFill>
                  <a:srgbClr val="61544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7594784" y="6630561"/>
            <a:ext cx="1092016" cy="226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457200" y="488444"/>
            <a:ext cx="8229600" cy="6002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457200" y="1278484"/>
            <a:ext cx="8229600" cy="48476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7594784" y="6630561"/>
            <a:ext cx="1092016" cy="226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457200" y="488444"/>
            <a:ext cx="8229600" cy="6002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7594784" y="6630561"/>
            <a:ext cx="1092016" cy="226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/>
          <p:nvPr>
            <p:ph type="title"/>
          </p:nvPr>
        </p:nvSpPr>
        <p:spPr>
          <a:xfrm>
            <a:off x="457200" y="488444"/>
            <a:ext cx="8229600" cy="6002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0" name="Google Shape;30;p5"/>
          <p:cNvSpPr txBox="1"/>
          <p:nvPr>
            <p:ph idx="1" type="body"/>
          </p:nvPr>
        </p:nvSpPr>
        <p:spPr>
          <a:xfrm>
            <a:off x="457200" y="1269961"/>
            <a:ext cx="4038600" cy="48562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Google Shape;31;p5"/>
          <p:cNvSpPr txBox="1"/>
          <p:nvPr>
            <p:ph idx="2" type="body"/>
          </p:nvPr>
        </p:nvSpPr>
        <p:spPr>
          <a:xfrm>
            <a:off x="4648200" y="1269961"/>
            <a:ext cx="4038600" cy="48562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7594784" y="6630561"/>
            <a:ext cx="1092016" cy="226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>
  <p:cSld name="Comparison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488444"/>
            <a:ext cx="8229600" cy="6002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2045574"/>
            <a:ext cx="4040188" cy="40805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5025" y="2045574"/>
            <a:ext cx="4041775" cy="40805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7594784" y="6630561"/>
            <a:ext cx="1092016" cy="226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6"/>
          <p:cNvSpPr txBox="1"/>
          <p:nvPr>
            <p:ph idx="3" type="body"/>
          </p:nvPr>
        </p:nvSpPr>
        <p:spPr>
          <a:xfrm>
            <a:off x="457200" y="127942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Google Shape;39;p6"/>
          <p:cNvSpPr txBox="1"/>
          <p:nvPr>
            <p:ph idx="4" type="body"/>
          </p:nvPr>
        </p:nvSpPr>
        <p:spPr>
          <a:xfrm>
            <a:off x="4645025" y="127942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221954"/>
            <a:ext cx="9143999" cy="407086"/>
          </a:xfrm>
          <a:prstGeom prst="rect">
            <a:avLst/>
          </a:prstGeom>
          <a:solidFill>
            <a:srgbClr val="EFEFEF"/>
          </a:solidFill>
          <a:ln>
            <a:noFill/>
          </a:ln>
          <a:effectLst>
            <a:outerShdw blurRad="50800" rotWithShape="0" algn="t" dir="5400000" dist="25400">
              <a:srgbClr val="666666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1"/>
          <p:cNvSpPr/>
          <p:nvPr/>
        </p:nvSpPr>
        <p:spPr>
          <a:xfrm>
            <a:off x="-1" y="6630562"/>
            <a:ext cx="9144000" cy="226931"/>
          </a:xfrm>
          <a:prstGeom prst="rect">
            <a:avLst/>
          </a:prstGeom>
          <a:solidFill>
            <a:srgbClr val="353535"/>
          </a:solidFill>
          <a:ln>
            <a:noFill/>
          </a:ln>
          <a:effectLst>
            <a:outerShdw blurRad="50800" rotWithShape="0" algn="t" dir="5400000" dist="25400">
              <a:srgbClr val="666666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1"/>
          <p:cNvSpPr/>
          <p:nvPr/>
        </p:nvSpPr>
        <p:spPr>
          <a:xfrm>
            <a:off x="0" y="0"/>
            <a:ext cx="9144000" cy="338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0800" rotWithShape="0" algn="t" dir="5400000" dist="25400">
              <a:srgbClr val="666666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CC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1"/>
          <p:cNvSpPr txBox="1"/>
          <p:nvPr>
            <p:ph type="title"/>
          </p:nvPr>
        </p:nvSpPr>
        <p:spPr>
          <a:xfrm>
            <a:off x="457200" y="488444"/>
            <a:ext cx="8229600" cy="6002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" name="Google Shape;14;p1"/>
          <p:cNvSpPr txBox="1"/>
          <p:nvPr>
            <p:ph idx="1" type="body"/>
          </p:nvPr>
        </p:nvSpPr>
        <p:spPr>
          <a:xfrm>
            <a:off x="457200" y="1278484"/>
            <a:ext cx="8229600" cy="48476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Google Shape;15;p1"/>
          <p:cNvSpPr txBox="1"/>
          <p:nvPr>
            <p:ph idx="12" type="sldNum"/>
          </p:nvPr>
        </p:nvSpPr>
        <p:spPr>
          <a:xfrm>
            <a:off x="7594784" y="6630561"/>
            <a:ext cx="1092016" cy="226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" name="Google Shape;16;p1"/>
          <p:cNvSpPr txBox="1"/>
          <p:nvPr/>
        </p:nvSpPr>
        <p:spPr>
          <a:xfrm>
            <a:off x="3435129" y="15389"/>
            <a:ext cx="5709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Brief Introduction to </a:t>
            </a:r>
            <a:r>
              <a:rPr i="1" lang="en-US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</a:t>
            </a:r>
            <a:r>
              <a:rPr lang="en-US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Nearest Neighbors</a:t>
            </a:r>
            <a:endParaRPr b="0" sz="14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29.png"/><Relationship Id="rId5" Type="http://schemas.openxmlformats.org/officeDocument/2006/relationships/image" Target="../media/image3.png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0.xml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1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29.png"/><Relationship Id="rId5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1" Type="http://schemas.openxmlformats.org/officeDocument/2006/relationships/image" Target="../media/image20.png"/><Relationship Id="rId10" Type="http://schemas.openxmlformats.org/officeDocument/2006/relationships/image" Target="../media/image14.png"/><Relationship Id="rId13" Type="http://schemas.openxmlformats.org/officeDocument/2006/relationships/image" Target="../media/image18.png"/><Relationship Id="rId1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Relationship Id="rId9" Type="http://schemas.openxmlformats.org/officeDocument/2006/relationships/image" Target="../media/image16.png"/><Relationship Id="rId5" Type="http://schemas.openxmlformats.org/officeDocument/2006/relationships/image" Target="../media/image6.png"/><Relationship Id="rId6" Type="http://schemas.openxmlformats.org/officeDocument/2006/relationships/image" Target="../media/image11.png"/><Relationship Id="rId7" Type="http://schemas.openxmlformats.org/officeDocument/2006/relationships/image" Target="../media/image9.png"/><Relationship Id="rId8" Type="http://schemas.openxmlformats.org/officeDocument/2006/relationships/image" Target="../media/image8.png"/></Relationships>
</file>

<file path=ppt/slides/_rels/slide2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8.png"/><Relationship Id="rId10" Type="http://schemas.openxmlformats.org/officeDocument/2006/relationships/image" Target="../media/image13.png"/><Relationship Id="rId13" Type="http://schemas.openxmlformats.org/officeDocument/2006/relationships/image" Target="../media/image10.pn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20.png"/><Relationship Id="rId5" Type="http://schemas.openxmlformats.org/officeDocument/2006/relationships/image" Target="../media/image11.png"/><Relationship Id="rId6" Type="http://schemas.openxmlformats.org/officeDocument/2006/relationships/image" Target="../media/image9.png"/><Relationship Id="rId7" Type="http://schemas.openxmlformats.org/officeDocument/2006/relationships/image" Target="../media/image8.png"/><Relationship Id="rId8" Type="http://schemas.openxmlformats.org/officeDocument/2006/relationships/image" Target="../media/image16.png"/></Relationships>
</file>

<file path=ppt/slides/_rels/slide25.xml.rels><?xml version="1.0" encoding="UTF-8" standalone="yes"?><Relationships xmlns="http://schemas.openxmlformats.org/package/2006/relationships"><Relationship Id="rId11" Type="http://schemas.openxmlformats.org/officeDocument/2006/relationships/image" Target="../media/image18.png"/><Relationship Id="rId10" Type="http://schemas.openxmlformats.org/officeDocument/2006/relationships/image" Target="../media/image13.png"/><Relationship Id="rId13" Type="http://schemas.openxmlformats.org/officeDocument/2006/relationships/image" Target="../media/image10.pn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20.png"/><Relationship Id="rId14" Type="http://schemas.openxmlformats.org/officeDocument/2006/relationships/image" Target="../media/image15.png"/><Relationship Id="rId5" Type="http://schemas.openxmlformats.org/officeDocument/2006/relationships/image" Target="../media/image11.png"/><Relationship Id="rId6" Type="http://schemas.openxmlformats.org/officeDocument/2006/relationships/image" Target="../media/image9.png"/><Relationship Id="rId7" Type="http://schemas.openxmlformats.org/officeDocument/2006/relationships/image" Target="../media/image8.png"/><Relationship Id="rId8" Type="http://schemas.openxmlformats.org/officeDocument/2006/relationships/image" Target="../media/image1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5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9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29.png"/><Relationship Id="rId5" Type="http://schemas.openxmlformats.org/officeDocument/2006/relationships/image" Target="../media/image5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8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8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8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2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29.png"/><Relationship Id="rId5" Type="http://schemas.openxmlformats.org/officeDocument/2006/relationships/image" Target="../media/image5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28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28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28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29.png"/><Relationship Id="rId5" Type="http://schemas.openxmlformats.org/officeDocument/2006/relationships/image" Target="../media/image1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3.xm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6.xm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8.xml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29.png"/><Relationship Id="rId5" Type="http://schemas.openxmlformats.org/officeDocument/2006/relationships/image" Target="../media/image4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8.xml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29.png"/><Relationship Id="rId5" Type="http://schemas.openxmlformats.org/officeDocument/2006/relationships/image" Target="../media/image7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27.pn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1.xml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2.xml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3.xml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4.xml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5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7.xml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8.xml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9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0.xm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1.xml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2.xml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3.xml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4.xml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5.xml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6.xml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7.xml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8.xml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</a:pPr>
            <a:r>
              <a:rPr i="1" lang="en-US"/>
              <a:t>k</a:t>
            </a:r>
            <a:r>
              <a:rPr lang="en-US"/>
              <a:t> Nearest Neighbors</a:t>
            </a:r>
            <a:endParaRPr b="0" sz="44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" name="Google Shape;45;p7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15445"/>
              </a:buClr>
              <a:buSzPts val="3200"/>
              <a:buFont typeface="Arial"/>
              <a:buNone/>
            </a:pPr>
            <a:r>
              <a:rPr lang="en-US"/>
              <a:t>A brief introduction to a machine learning technique</a:t>
            </a:r>
            <a:endParaRPr b="0" i="0" sz="3200" u="none" cap="none" strike="noStrike">
              <a:solidFill>
                <a:srgbClr val="61544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" name="Google Shape;46;p7"/>
          <p:cNvSpPr txBox="1"/>
          <p:nvPr>
            <p:ph idx="12" type="sldNum"/>
          </p:nvPr>
        </p:nvSpPr>
        <p:spPr>
          <a:xfrm>
            <a:off x="7594784" y="6630561"/>
            <a:ext cx="1092016" cy="226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6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23" name="Google Shape;12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8864" y="2738025"/>
            <a:ext cx="1607500" cy="320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2738027"/>
            <a:ext cx="1607500" cy="3204326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1166825" y="547700"/>
            <a:ext cx="3036000" cy="25359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26" name="Google Shape;12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47150" y="952530"/>
            <a:ext cx="2275350" cy="1600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6"/>
          <p:cNvSpPr txBox="1"/>
          <p:nvPr/>
        </p:nvSpPr>
        <p:spPr>
          <a:xfrm>
            <a:off x="3893350" y="1428750"/>
            <a:ext cx="131100" cy="4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?</a:t>
            </a:r>
            <a:endParaRPr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106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Keep Going!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84" name="Google Shape;884;p106"/>
          <p:cNvSpPr txBox="1"/>
          <p:nvPr>
            <p:ph idx="1" type="body"/>
          </p:nvPr>
        </p:nvSpPr>
        <p:spPr>
          <a:xfrm>
            <a:off x="457200" y="1278484"/>
            <a:ext cx="8229600" cy="48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It works for Manhattan? Try Euclidean!</a:t>
            </a:r>
            <a:endParaRPr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It works for Euclidean? Try Hamming!</a:t>
            </a:r>
            <a:endParaRPr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–"/>
            </a:pPr>
            <a:r>
              <a:rPr lang="en-US"/>
              <a:t>It’s a little different... use names instead of latitude/longitude</a:t>
            </a:r>
            <a:endParaRPr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Find the 2 nearest neighbors instead of just one</a:t>
            </a:r>
            <a:endParaRPr/>
          </a:p>
        </p:txBody>
      </p:sp>
      <p:sp>
        <p:nvSpPr>
          <p:cNvPr id="885" name="Google Shape;885;p106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9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p107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b="0" i="0" lang="en-US" sz="3959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End :)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91" name="Google Shape;891;p107"/>
          <p:cNvSpPr txBox="1"/>
          <p:nvPr>
            <p:ph idx="1" type="body"/>
          </p:nvPr>
        </p:nvSpPr>
        <p:spPr>
          <a:xfrm>
            <a:off x="457200" y="1278484"/>
            <a:ext cx="8229600" cy="48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Questions?</a:t>
            </a:r>
            <a:endParaRPr b="1" i="0" sz="32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92" name="Google Shape;892;p107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7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33" name="Google Shape;13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8864" y="2738025"/>
            <a:ext cx="1607500" cy="320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2738027"/>
            <a:ext cx="1607500" cy="3204326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7"/>
          <p:cNvSpPr/>
          <p:nvPr/>
        </p:nvSpPr>
        <p:spPr>
          <a:xfrm>
            <a:off x="1166825" y="547700"/>
            <a:ext cx="3036000" cy="25359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17"/>
          <p:cNvSpPr txBox="1"/>
          <p:nvPr/>
        </p:nvSpPr>
        <p:spPr>
          <a:xfrm>
            <a:off x="3667125" y="1464500"/>
            <a:ext cx="285900" cy="7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?</a:t>
            </a:r>
            <a:endParaRPr/>
          </a:p>
        </p:txBody>
      </p:sp>
      <p:sp>
        <p:nvSpPr>
          <p:cNvPr id="137" name="Google Shape;137;p17"/>
          <p:cNvSpPr/>
          <p:nvPr/>
        </p:nvSpPr>
        <p:spPr>
          <a:xfrm flipH="1">
            <a:off x="4393025" y="731750"/>
            <a:ext cx="2298300" cy="20064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:)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38" name="Google Shape;138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5725" y="956092"/>
            <a:ext cx="2275350" cy="160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8"/>
          <p:cNvSpPr txBox="1"/>
          <p:nvPr>
            <p:ph type="title"/>
          </p:nvPr>
        </p:nvSpPr>
        <p:spPr>
          <a:xfrm>
            <a:off x="634775" y="2738719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Computers Can</a:t>
            </a:r>
            <a:r>
              <a:rPr lang="en-US" sz="3959"/>
              <a:t> Get Better With Practice, Too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4" name="Google Shape;144;p18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 txBox="1"/>
          <p:nvPr>
            <p:ph type="title"/>
          </p:nvPr>
        </p:nvSpPr>
        <p:spPr>
          <a:xfrm>
            <a:off x="551450" y="5241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New User on Netflix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0" name="Google Shape;150;p19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51" name="Google Shape;15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026944"/>
            <a:ext cx="8839198" cy="1900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0"/>
          <p:cNvSpPr txBox="1"/>
          <p:nvPr>
            <p:ph type="title"/>
          </p:nvPr>
        </p:nvSpPr>
        <p:spPr>
          <a:xfrm>
            <a:off x="551450" y="5241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My Profile</a:t>
            </a:r>
            <a:r>
              <a:rPr lang="en-US" sz="3959"/>
              <a:t> on Netflix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7" name="Google Shape;157;p20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58" name="Google Shape;15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650" y="2276969"/>
            <a:ext cx="8839200" cy="18845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 txBox="1"/>
          <p:nvPr>
            <p:ph type="title"/>
          </p:nvPr>
        </p:nvSpPr>
        <p:spPr>
          <a:xfrm>
            <a:off x="634775" y="2738719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b="1" lang="en-US" sz="3959">
                <a:solidFill>
                  <a:srgbClr val="C00000"/>
                </a:solidFill>
              </a:rPr>
              <a:t>Machine learning:</a:t>
            </a:r>
            <a:r>
              <a:rPr lang="en-US" sz="3959"/>
              <a:t> computers getting better with practice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4" name="Google Shape;164;p21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2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0" name="Google Shape;170;p22"/>
          <p:cNvPicPr preferRelativeResize="0"/>
          <p:nvPr/>
        </p:nvPicPr>
        <p:blipFill rotWithShape="1">
          <a:blip r:embed="rId3">
            <a:alphaModFix/>
          </a:blip>
          <a:srcRect b="54208" l="0" r="0" t="0"/>
          <a:stretch/>
        </p:blipFill>
        <p:spPr>
          <a:xfrm>
            <a:off x="80975" y="1104900"/>
            <a:ext cx="8839202" cy="184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76" name="Google Shape;17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975" y="1104900"/>
            <a:ext cx="8839202" cy="4033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4"/>
          <p:cNvSpPr txBox="1"/>
          <p:nvPr>
            <p:ph type="title"/>
          </p:nvPr>
        </p:nvSpPr>
        <p:spPr>
          <a:xfrm>
            <a:off x="329975" y="2738725"/>
            <a:ext cx="85092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What is </a:t>
            </a:r>
            <a:r>
              <a:rPr b="1" i="1" lang="en-US" sz="3959">
                <a:solidFill>
                  <a:srgbClr val="C00000"/>
                </a:solidFill>
              </a:rPr>
              <a:t>k N</a:t>
            </a:r>
            <a:r>
              <a:rPr b="1" lang="en-US" sz="3959">
                <a:solidFill>
                  <a:srgbClr val="C00000"/>
                </a:solidFill>
              </a:rPr>
              <a:t>earest Neighbors</a:t>
            </a:r>
            <a:r>
              <a:rPr lang="en-US" sz="3959"/>
              <a:t>?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2" name="Google Shape;182;p24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5"/>
          <p:cNvSpPr txBox="1"/>
          <p:nvPr>
            <p:ph type="title"/>
          </p:nvPr>
        </p:nvSpPr>
        <p:spPr>
          <a:xfrm>
            <a:off x="329975" y="2738725"/>
            <a:ext cx="85092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What is </a:t>
            </a:r>
            <a:r>
              <a:rPr b="1" i="1" lang="en-US" sz="3959">
                <a:solidFill>
                  <a:srgbClr val="C00000"/>
                </a:solidFill>
              </a:rPr>
              <a:t>k N</a:t>
            </a:r>
            <a:r>
              <a:rPr b="1" lang="en-US" sz="3959">
                <a:solidFill>
                  <a:srgbClr val="C00000"/>
                </a:solidFill>
              </a:rPr>
              <a:t>earest Neighbors</a:t>
            </a:r>
            <a:r>
              <a:rPr lang="en-US" sz="3959"/>
              <a:t>?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8" name="Google Shape;188;p25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9" name="Google Shape;189;p25"/>
          <p:cNvSpPr txBox="1"/>
          <p:nvPr/>
        </p:nvSpPr>
        <p:spPr>
          <a:xfrm>
            <a:off x="1750225" y="3679025"/>
            <a:ext cx="6024600" cy="7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Helvetica Neue"/>
                <a:ea typeface="Helvetica Neue"/>
                <a:cs typeface="Helvetica Neue"/>
                <a:sym typeface="Helvetica Neue"/>
              </a:rPr>
              <a:t>One Machine Learning technique!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type="title"/>
          </p:nvPr>
        </p:nvSpPr>
        <p:spPr>
          <a:xfrm>
            <a:off x="634788" y="2828769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We Get Better At Stuff With Practice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" name="Google Shape;52;p8"/>
          <p:cNvSpPr txBox="1"/>
          <p:nvPr>
            <p:ph idx="12" type="sldNum"/>
          </p:nvPr>
        </p:nvSpPr>
        <p:spPr>
          <a:xfrm>
            <a:off x="7594784" y="6630561"/>
            <a:ext cx="1092016" cy="226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6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Nearest Neighbor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5" name="Google Shape;195;p26"/>
          <p:cNvSpPr txBox="1"/>
          <p:nvPr>
            <p:ph idx="1" type="body"/>
          </p:nvPr>
        </p:nvSpPr>
        <p:spPr>
          <a:xfrm>
            <a:off x="457200" y="1269961"/>
            <a:ext cx="4038600" cy="4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Input Data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A bunch of known information</a:t>
            </a:r>
            <a:endParaRPr b="0" i="0" sz="2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6" name="Google Shape;196;p26"/>
          <p:cNvSpPr txBox="1"/>
          <p:nvPr>
            <p:ph idx="2" type="body"/>
          </p:nvPr>
        </p:nvSpPr>
        <p:spPr>
          <a:xfrm>
            <a:off x="4648200" y="1269961"/>
            <a:ext cx="4038600" cy="4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New Data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Find the neighbors nearest to input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Vote on output</a:t>
            </a:r>
            <a:endParaRPr/>
          </a:p>
        </p:txBody>
      </p:sp>
      <p:sp>
        <p:nvSpPr>
          <p:cNvPr id="197" name="Google Shape;197;p26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7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3" name="Google Shape;203;p27"/>
          <p:cNvPicPr preferRelativeResize="0"/>
          <p:nvPr/>
        </p:nvPicPr>
        <p:blipFill rotWithShape="1">
          <a:blip r:embed="rId3">
            <a:alphaModFix/>
          </a:blip>
          <a:srcRect b="20521" l="13076" r="18603" t="16778"/>
          <a:stretch/>
        </p:blipFill>
        <p:spPr>
          <a:xfrm>
            <a:off x="2607475" y="1619250"/>
            <a:ext cx="1829024" cy="2238373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04" name="Google Shape;204;p27"/>
          <p:cNvSpPr txBox="1"/>
          <p:nvPr/>
        </p:nvSpPr>
        <p:spPr>
          <a:xfrm>
            <a:off x="4691075" y="1619250"/>
            <a:ext cx="1500300" cy="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my dog :)</a:t>
            </a:r>
            <a:endParaRPr b="1" sz="1800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05" name="Google Shape;205;p27"/>
          <p:cNvCxnSpPr>
            <a:stCxn id="204" idx="2"/>
          </p:cNvCxnSpPr>
          <p:nvPr/>
        </p:nvCxnSpPr>
        <p:spPr>
          <a:xfrm flipH="1">
            <a:off x="4524425" y="2047950"/>
            <a:ext cx="916800" cy="452400"/>
          </a:xfrm>
          <a:prstGeom prst="straightConnector1">
            <a:avLst/>
          </a:prstGeom>
          <a:noFill/>
          <a:ln cap="flat" cmpd="sng" w="28575">
            <a:solidFill>
              <a:srgbClr val="FF00FF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8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1" name="Google Shape;211;p28"/>
          <p:cNvPicPr preferRelativeResize="0"/>
          <p:nvPr/>
        </p:nvPicPr>
        <p:blipFill rotWithShape="1">
          <a:blip r:embed="rId3">
            <a:alphaModFix/>
          </a:blip>
          <a:srcRect b="20521" l="13076" r="18603" t="16778"/>
          <a:stretch/>
        </p:blipFill>
        <p:spPr>
          <a:xfrm>
            <a:off x="2607475" y="1619250"/>
            <a:ext cx="1829024" cy="2238373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12" name="Google Shape;212;p28"/>
          <p:cNvSpPr txBox="1"/>
          <p:nvPr/>
        </p:nvSpPr>
        <p:spPr>
          <a:xfrm>
            <a:off x="4691075" y="1619250"/>
            <a:ext cx="1500300" cy="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my dog :)</a:t>
            </a:r>
            <a:endParaRPr b="1" sz="1800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13" name="Google Shape;213;p28"/>
          <p:cNvCxnSpPr>
            <a:stCxn id="212" idx="2"/>
          </p:cNvCxnSpPr>
          <p:nvPr/>
        </p:nvCxnSpPr>
        <p:spPr>
          <a:xfrm flipH="1">
            <a:off x="4524425" y="2047950"/>
            <a:ext cx="916800" cy="452400"/>
          </a:xfrm>
          <a:prstGeom prst="straightConnector1">
            <a:avLst/>
          </a:prstGeom>
          <a:noFill/>
          <a:ln cap="flat" cmpd="sng" w="28575">
            <a:solidFill>
              <a:srgbClr val="FF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214" name="Google Shape;214;p28"/>
          <p:cNvSpPr txBox="1"/>
          <p:nvPr/>
        </p:nvSpPr>
        <p:spPr>
          <a:xfrm>
            <a:off x="2166950" y="4202900"/>
            <a:ext cx="4179000" cy="7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Where does Tugboat “fit”?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29"/>
          <p:cNvPicPr preferRelativeResize="0"/>
          <p:nvPr/>
        </p:nvPicPr>
        <p:blipFill rotWithShape="1">
          <a:blip r:embed="rId3">
            <a:alphaModFix/>
          </a:blip>
          <a:srcRect b="17296" l="18609" r="6713" t="2665"/>
          <a:stretch/>
        </p:blipFill>
        <p:spPr>
          <a:xfrm>
            <a:off x="2000213" y="3602208"/>
            <a:ext cx="1607349" cy="2296914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9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1" name="Google Shape;221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438" y="4096375"/>
            <a:ext cx="1607350" cy="9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98500" y="4759713"/>
            <a:ext cx="1607350" cy="1203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51700" y="965695"/>
            <a:ext cx="1406500" cy="153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4075" y="4661403"/>
            <a:ext cx="1406500" cy="1237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955150" y="2505006"/>
            <a:ext cx="1829025" cy="1371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9"/>
          <p:cNvPicPr preferRelativeResize="0"/>
          <p:nvPr/>
        </p:nvPicPr>
        <p:blipFill rotWithShape="1">
          <a:blip r:embed="rId9">
            <a:alphaModFix/>
          </a:blip>
          <a:srcRect b="0" l="24401" r="15907" t="31945"/>
          <a:stretch/>
        </p:blipFill>
        <p:spPr>
          <a:xfrm>
            <a:off x="223425" y="1119700"/>
            <a:ext cx="1374451" cy="1567099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9"/>
          <p:cNvSpPr txBox="1"/>
          <p:nvPr/>
        </p:nvSpPr>
        <p:spPr>
          <a:xfrm>
            <a:off x="3821850" y="4536313"/>
            <a:ext cx="1500300" cy="4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98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bunch of cute dogs</a:t>
            </a:r>
            <a:endParaRPr b="1" sz="1800">
              <a:solidFill>
                <a:srgbClr val="98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28" name="Google Shape;228;p29"/>
          <p:cNvPicPr preferRelativeResize="0"/>
          <p:nvPr/>
        </p:nvPicPr>
        <p:blipFill rotWithShape="1">
          <a:blip r:embed="rId10">
            <a:alphaModFix/>
          </a:blip>
          <a:srcRect b="20556" l="27293" r="15185" t="16943"/>
          <a:stretch/>
        </p:blipFill>
        <p:spPr>
          <a:xfrm>
            <a:off x="6522213" y="2995363"/>
            <a:ext cx="2388175" cy="1946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9"/>
          <p:cNvPicPr preferRelativeResize="0"/>
          <p:nvPr/>
        </p:nvPicPr>
        <p:blipFill rotWithShape="1">
          <a:blip r:embed="rId11">
            <a:alphaModFix/>
          </a:blip>
          <a:srcRect b="28476" l="22221" r="19652" t="15871"/>
          <a:stretch/>
        </p:blipFill>
        <p:spPr>
          <a:xfrm>
            <a:off x="329400" y="2107041"/>
            <a:ext cx="1857425" cy="1778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9"/>
          <p:cNvPicPr preferRelativeResize="0"/>
          <p:nvPr/>
        </p:nvPicPr>
        <p:blipFill rotWithShape="1">
          <a:blip r:embed="rId12">
            <a:alphaModFix/>
          </a:blip>
          <a:srcRect b="0" l="0" r="0" t="35811"/>
          <a:stretch/>
        </p:blipFill>
        <p:spPr>
          <a:xfrm>
            <a:off x="5936800" y="1147843"/>
            <a:ext cx="1829024" cy="1510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341688" y="4452875"/>
            <a:ext cx="1208640" cy="1510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2" name="Google Shape;232;p29"/>
          <p:cNvCxnSpPr>
            <a:stCxn id="227" idx="0"/>
          </p:cNvCxnSpPr>
          <p:nvPr/>
        </p:nvCxnSpPr>
        <p:spPr>
          <a:xfrm rot="10800000">
            <a:off x="4083900" y="4107613"/>
            <a:ext cx="488100" cy="428700"/>
          </a:xfrm>
          <a:prstGeom prst="straightConnector1">
            <a:avLst/>
          </a:prstGeom>
          <a:noFill/>
          <a:ln cap="flat" cmpd="sng" w="19050">
            <a:solidFill>
              <a:srgbClr val="98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233" name="Google Shape;233;p29"/>
          <p:cNvCxnSpPr/>
          <p:nvPr/>
        </p:nvCxnSpPr>
        <p:spPr>
          <a:xfrm flipH="1" rot="10800000">
            <a:off x="4955150" y="4057213"/>
            <a:ext cx="407100" cy="529500"/>
          </a:xfrm>
          <a:prstGeom prst="straightConnector1">
            <a:avLst/>
          </a:prstGeom>
          <a:noFill/>
          <a:ln cap="flat" cmpd="sng" w="19050">
            <a:solidFill>
              <a:srgbClr val="98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234" name="Google Shape;234;p29"/>
          <p:cNvCxnSpPr/>
          <p:nvPr/>
        </p:nvCxnSpPr>
        <p:spPr>
          <a:xfrm flipH="1" rot="10800000">
            <a:off x="5153050" y="4340738"/>
            <a:ext cx="788100" cy="473400"/>
          </a:xfrm>
          <a:prstGeom prst="straightConnector1">
            <a:avLst/>
          </a:prstGeom>
          <a:noFill/>
          <a:ln cap="flat" cmpd="sng" w="19050">
            <a:solidFill>
              <a:srgbClr val="98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235" name="Google Shape;235;p29"/>
          <p:cNvCxnSpPr/>
          <p:nvPr/>
        </p:nvCxnSpPr>
        <p:spPr>
          <a:xfrm>
            <a:off x="4641400" y="5294925"/>
            <a:ext cx="630900" cy="270600"/>
          </a:xfrm>
          <a:prstGeom prst="straightConnector1">
            <a:avLst/>
          </a:prstGeom>
          <a:noFill/>
          <a:ln cap="flat" cmpd="sng" w="19050">
            <a:solidFill>
              <a:srgbClr val="98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236" name="Google Shape;236;p29"/>
          <p:cNvCxnSpPr/>
          <p:nvPr/>
        </p:nvCxnSpPr>
        <p:spPr>
          <a:xfrm flipH="1">
            <a:off x="3988500" y="5302263"/>
            <a:ext cx="583500" cy="305700"/>
          </a:xfrm>
          <a:prstGeom prst="straightConnector1">
            <a:avLst/>
          </a:prstGeom>
          <a:noFill/>
          <a:ln cap="flat" cmpd="sng" w="19050">
            <a:solidFill>
              <a:srgbClr val="98000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237" name="Google Shape;237;p29"/>
          <p:cNvCxnSpPr/>
          <p:nvPr/>
        </p:nvCxnSpPr>
        <p:spPr>
          <a:xfrm rot="10800000">
            <a:off x="3706825" y="4452875"/>
            <a:ext cx="277800" cy="340500"/>
          </a:xfrm>
          <a:prstGeom prst="straightConnector1">
            <a:avLst/>
          </a:prstGeom>
          <a:noFill/>
          <a:ln cap="flat" cmpd="sng" w="19050">
            <a:solidFill>
              <a:srgbClr val="980000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233799" y="4353024"/>
            <a:ext cx="1402875" cy="1870474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0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4" name="Google Shape;24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37100" y="558138"/>
            <a:ext cx="1607350" cy="1203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94775" y="1414333"/>
            <a:ext cx="1406500" cy="153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88275" y="1899466"/>
            <a:ext cx="1406500" cy="1237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20612" y="2826231"/>
            <a:ext cx="1829025" cy="1371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0"/>
          <p:cNvPicPr preferRelativeResize="0"/>
          <p:nvPr/>
        </p:nvPicPr>
        <p:blipFill rotWithShape="1">
          <a:blip r:embed="rId8">
            <a:alphaModFix/>
          </a:blip>
          <a:srcRect b="0" l="24401" r="15907" t="31945"/>
          <a:stretch/>
        </p:blipFill>
        <p:spPr>
          <a:xfrm>
            <a:off x="611950" y="376575"/>
            <a:ext cx="1374451" cy="1567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0"/>
          <p:cNvPicPr preferRelativeResize="0"/>
          <p:nvPr/>
        </p:nvPicPr>
        <p:blipFill rotWithShape="1">
          <a:blip r:embed="rId9">
            <a:alphaModFix/>
          </a:blip>
          <a:srcRect b="28476" l="22221" r="19652" t="15871"/>
          <a:stretch/>
        </p:blipFill>
        <p:spPr>
          <a:xfrm>
            <a:off x="5006400" y="4161266"/>
            <a:ext cx="1857424" cy="1778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0"/>
          <p:cNvPicPr preferRelativeResize="0"/>
          <p:nvPr/>
        </p:nvPicPr>
        <p:blipFill rotWithShape="1">
          <a:blip r:embed="rId10">
            <a:alphaModFix/>
          </a:blip>
          <a:srcRect b="0" l="0" r="0" t="35811"/>
          <a:stretch/>
        </p:blipFill>
        <p:spPr>
          <a:xfrm>
            <a:off x="2305450" y="4161268"/>
            <a:ext cx="1829024" cy="1510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05938" y="2184675"/>
            <a:ext cx="1208640" cy="151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0"/>
          <p:cNvPicPr preferRelativeResize="0"/>
          <p:nvPr/>
        </p:nvPicPr>
        <p:blipFill rotWithShape="1">
          <a:blip r:embed="rId12">
            <a:alphaModFix/>
          </a:blip>
          <a:srcRect b="20556" l="27293" r="15185" t="16943"/>
          <a:stretch/>
        </p:blipFill>
        <p:spPr>
          <a:xfrm>
            <a:off x="2211425" y="2523750"/>
            <a:ext cx="1923058" cy="156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610825" y="1088762"/>
            <a:ext cx="1607350" cy="90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233799" y="4353024"/>
            <a:ext cx="1402875" cy="1870474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1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60" name="Google Shape;26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37100" y="558138"/>
            <a:ext cx="1607350" cy="1203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94775" y="1414333"/>
            <a:ext cx="1406500" cy="153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88275" y="1899466"/>
            <a:ext cx="1406500" cy="1237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20612" y="2826231"/>
            <a:ext cx="1829025" cy="1371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1"/>
          <p:cNvPicPr preferRelativeResize="0"/>
          <p:nvPr/>
        </p:nvPicPr>
        <p:blipFill rotWithShape="1">
          <a:blip r:embed="rId8">
            <a:alphaModFix/>
          </a:blip>
          <a:srcRect b="0" l="24401" r="15907" t="31945"/>
          <a:stretch/>
        </p:blipFill>
        <p:spPr>
          <a:xfrm>
            <a:off x="611950" y="376575"/>
            <a:ext cx="1374451" cy="1567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1"/>
          <p:cNvPicPr preferRelativeResize="0"/>
          <p:nvPr/>
        </p:nvPicPr>
        <p:blipFill rotWithShape="1">
          <a:blip r:embed="rId9">
            <a:alphaModFix/>
          </a:blip>
          <a:srcRect b="28476" l="22221" r="19652" t="15871"/>
          <a:stretch/>
        </p:blipFill>
        <p:spPr>
          <a:xfrm>
            <a:off x="5006400" y="4161266"/>
            <a:ext cx="1857424" cy="1778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1"/>
          <p:cNvPicPr preferRelativeResize="0"/>
          <p:nvPr/>
        </p:nvPicPr>
        <p:blipFill rotWithShape="1">
          <a:blip r:embed="rId10">
            <a:alphaModFix/>
          </a:blip>
          <a:srcRect b="0" l="0" r="0" t="35811"/>
          <a:stretch/>
        </p:blipFill>
        <p:spPr>
          <a:xfrm>
            <a:off x="2305450" y="4161268"/>
            <a:ext cx="1829024" cy="1510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05938" y="2184675"/>
            <a:ext cx="1208640" cy="151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31"/>
          <p:cNvPicPr preferRelativeResize="0"/>
          <p:nvPr/>
        </p:nvPicPr>
        <p:blipFill rotWithShape="1">
          <a:blip r:embed="rId12">
            <a:alphaModFix/>
          </a:blip>
          <a:srcRect b="20556" l="27293" r="15185" t="16943"/>
          <a:stretch/>
        </p:blipFill>
        <p:spPr>
          <a:xfrm>
            <a:off x="2211425" y="2523750"/>
            <a:ext cx="1923058" cy="156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610825" y="1088762"/>
            <a:ext cx="1607350" cy="9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31"/>
          <p:cNvPicPr preferRelativeResize="0"/>
          <p:nvPr/>
        </p:nvPicPr>
        <p:blipFill rotWithShape="1">
          <a:blip r:embed="rId14">
            <a:alphaModFix/>
          </a:blip>
          <a:srcRect b="20521" l="13076" r="18603" t="16778"/>
          <a:stretch/>
        </p:blipFill>
        <p:spPr>
          <a:xfrm>
            <a:off x="7115425" y="2740463"/>
            <a:ext cx="1829024" cy="2238373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2"/>
          <p:cNvSpPr txBox="1"/>
          <p:nvPr>
            <p:ph type="title"/>
          </p:nvPr>
        </p:nvSpPr>
        <p:spPr>
          <a:xfrm>
            <a:off x="457200" y="488444"/>
            <a:ext cx="8229600" cy="6002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How Did We Decide</a:t>
            </a:r>
            <a:r>
              <a:rPr b="0" i="0" lang="en-US" sz="3959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?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6" name="Google Shape;276;p32"/>
          <p:cNvSpPr txBox="1"/>
          <p:nvPr>
            <p:ph idx="1" type="body"/>
          </p:nvPr>
        </p:nvSpPr>
        <p:spPr>
          <a:xfrm>
            <a:off x="457200" y="1269961"/>
            <a:ext cx="4038600" cy="48562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Length of Tail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Color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Sex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Energy Level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Size of Head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Short/Long Hair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Allergies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Plays Fetch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Likes Other Dogs</a:t>
            </a:r>
            <a:endParaRPr/>
          </a:p>
        </p:txBody>
      </p:sp>
      <p:sp>
        <p:nvSpPr>
          <p:cNvPr id="277" name="Google Shape;277;p32"/>
          <p:cNvSpPr txBox="1"/>
          <p:nvPr>
            <p:ph idx="2" type="body"/>
          </p:nvPr>
        </p:nvSpPr>
        <p:spPr>
          <a:xfrm>
            <a:off x="4648200" y="1269961"/>
            <a:ext cx="4038600" cy="48562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Purebred/Mixed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Age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Weight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Height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Rescue Dog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Likes Food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Likes  People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Goes Swimming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Quiet/Loud</a:t>
            </a:r>
            <a:endParaRPr/>
          </a:p>
        </p:txBody>
      </p:sp>
      <p:sp>
        <p:nvSpPr>
          <p:cNvPr id="278" name="Google Shape;278;p32"/>
          <p:cNvSpPr txBox="1"/>
          <p:nvPr>
            <p:ph idx="12" type="sldNum"/>
          </p:nvPr>
        </p:nvSpPr>
        <p:spPr>
          <a:xfrm>
            <a:off x="7594784" y="6630561"/>
            <a:ext cx="1092016" cy="226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3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How Did We Decide</a:t>
            </a:r>
            <a:r>
              <a:rPr b="0" i="0" lang="en-US" sz="3959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?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4" name="Google Shape;284;p33"/>
          <p:cNvSpPr txBox="1"/>
          <p:nvPr>
            <p:ph idx="1" type="body"/>
          </p:nvPr>
        </p:nvSpPr>
        <p:spPr>
          <a:xfrm>
            <a:off x="457200" y="1269961"/>
            <a:ext cx="4038600" cy="4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2800"/>
              <a:buFont typeface="Arial"/>
              <a:buChar char="•"/>
            </a:pPr>
            <a:r>
              <a:rPr lang="en-US">
                <a:solidFill>
                  <a:srgbClr val="FF00FF"/>
                </a:solidFill>
              </a:rPr>
              <a:t>Length of Tail</a:t>
            </a:r>
            <a:endParaRPr>
              <a:solidFill>
                <a:srgbClr val="FF00FF"/>
              </a:solidFill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2800"/>
              <a:buFont typeface="Arial"/>
              <a:buChar char="•"/>
            </a:pPr>
            <a:r>
              <a:rPr lang="en-US">
                <a:solidFill>
                  <a:srgbClr val="FF00FF"/>
                </a:solidFill>
              </a:rPr>
              <a:t>Color</a:t>
            </a:r>
            <a:endParaRPr>
              <a:solidFill>
                <a:srgbClr val="FF00FF"/>
              </a:solidFill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Sex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Energy Level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2800"/>
              <a:buFont typeface="Arial"/>
              <a:buChar char="•"/>
            </a:pPr>
            <a:r>
              <a:rPr lang="en-US">
                <a:solidFill>
                  <a:srgbClr val="FF00FF"/>
                </a:solidFill>
              </a:rPr>
              <a:t>Size of Head</a:t>
            </a:r>
            <a:endParaRPr>
              <a:solidFill>
                <a:srgbClr val="FF00FF"/>
              </a:solidFill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Short/Long Hair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Allergies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Plays Fetch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Likes Other Dogs</a:t>
            </a:r>
            <a:endParaRPr/>
          </a:p>
        </p:txBody>
      </p:sp>
      <p:sp>
        <p:nvSpPr>
          <p:cNvPr id="285" name="Google Shape;285;p33"/>
          <p:cNvSpPr txBox="1"/>
          <p:nvPr>
            <p:ph idx="2" type="body"/>
          </p:nvPr>
        </p:nvSpPr>
        <p:spPr>
          <a:xfrm>
            <a:off x="4648200" y="1269961"/>
            <a:ext cx="4038600" cy="4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Purebred/Mixed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Age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Weight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2800"/>
              <a:buFont typeface="Arial"/>
              <a:buChar char="•"/>
            </a:pPr>
            <a:r>
              <a:rPr lang="en-US">
                <a:solidFill>
                  <a:srgbClr val="FF00FF"/>
                </a:solidFill>
              </a:rPr>
              <a:t>Height</a:t>
            </a:r>
            <a:endParaRPr>
              <a:solidFill>
                <a:srgbClr val="FF00FF"/>
              </a:solidFill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Rescue Dog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Likes Food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Likes  People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Goes Swimming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/>
              <a:t>Quiet/Loud</a:t>
            </a:r>
            <a:endParaRPr/>
          </a:p>
        </p:txBody>
      </p:sp>
      <p:sp>
        <p:nvSpPr>
          <p:cNvPr id="286" name="Google Shape;286;p33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4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How We Use It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2" name="Google Shape;292;p34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3" name="Google Shape;293;p34"/>
          <p:cNvSpPr txBox="1"/>
          <p:nvPr>
            <p:ph idx="1" type="body"/>
          </p:nvPr>
        </p:nvSpPr>
        <p:spPr>
          <a:xfrm>
            <a:off x="457200" y="1269961"/>
            <a:ext cx="4038600" cy="4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800"/>
              <a:buFont typeface="Arial"/>
              <a:buChar char="•"/>
            </a:pPr>
            <a:r>
              <a:rPr lang="en-US">
                <a:solidFill>
                  <a:srgbClr val="C00000"/>
                </a:solidFill>
              </a:rPr>
              <a:t>What should I watch?</a:t>
            </a:r>
            <a:endParaRPr>
              <a:solidFill>
                <a:srgbClr val="C00000"/>
              </a:solidFill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Given what I’ve already watched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800"/>
              <a:buFont typeface="Arial"/>
              <a:buChar char="•"/>
            </a:pPr>
            <a:r>
              <a:rPr lang="en-US">
                <a:solidFill>
                  <a:srgbClr val="C00000"/>
                </a:solidFill>
              </a:rPr>
              <a:t>What is this restaurant like?</a:t>
            </a:r>
            <a:endParaRPr>
              <a:solidFill>
                <a:srgbClr val="C00000"/>
              </a:solidFill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Given other restaurants nearby</a:t>
            </a:r>
            <a:endParaRPr/>
          </a:p>
          <a:p>
            <a:pPr indent="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34"/>
          <p:cNvSpPr txBox="1"/>
          <p:nvPr>
            <p:ph idx="2" type="body"/>
          </p:nvPr>
        </p:nvSpPr>
        <p:spPr>
          <a:xfrm>
            <a:off x="4648200" y="1269961"/>
            <a:ext cx="4038600" cy="4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800"/>
              <a:buFont typeface="Arial"/>
              <a:buChar char="•"/>
            </a:pPr>
            <a:r>
              <a:rPr lang="en-US">
                <a:solidFill>
                  <a:srgbClr val="C00000"/>
                </a:solidFill>
              </a:rPr>
              <a:t>Whose face is this?</a:t>
            </a:r>
            <a:endParaRPr>
              <a:solidFill>
                <a:srgbClr val="C00000"/>
              </a:solidFill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Given faces in my database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800"/>
              <a:buChar char="•"/>
            </a:pPr>
            <a:r>
              <a:rPr lang="en-US">
                <a:solidFill>
                  <a:srgbClr val="C00000"/>
                </a:solidFill>
              </a:rPr>
              <a:t>What is the correct spelling?</a:t>
            </a:r>
            <a:endParaRPr>
              <a:solidFill>
                <a:srgbClr val="C00000"/>
              </a:solidFill>
            </a:endParaRPr>
          </a:p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SzPts val="2400"/>
              <a:buChar char="–"/>
            </a:pPr>
            <a:r>
              <a:rPr lang="en-US"/>
              <a:t>Given similar misspelled words</a:t>
            </a:r>
            <a:endParaRPr/>
          </a:p>
          <a:p>
            <a:pPr indent="0" lvl="0" marL="7429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5"/>
          <p:cNvSpPr txBox="1"/>
          <p:nvPr>
            <p:ph type="title"/>
          </p:nvPr>
        </p:nvSpPr>
        <p:spPr>
          <a:xfrm>
            <a:off x="457200" y="191719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There’s less </a:t>
            </a:r>
            <a:r>
              <a:rPr b="1" lang="en-US" sz="3959">
                <a:solidFill>
                  <a:srgbClr val="C00000"/>
                </a:solidFill>
              </a:rPr>
              <a:t>distance</a:t>
            </a:r>
            <a:r>
              <a:rPr lang="en-US" sz="3959"/>
              <a:t> between neighbors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0" name="Google Shape;300;p35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634788" y="2828769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We Get Better At Stuff With Practice</a:t>
            </a:r>
            <a:endParaRPr sz="3959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t/>
            </a:r>
            <a:endParaRPr sz="3959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2400">
                <a:solidFill>
                  <a:srgbClr val="353535"/>
                </a:solidFill>
              </a:rPr>
              <a:t>(like making recommendations)</a:t>
            </a:r>
            <a:endParaRPr sz="2400">
              <a:solidFill>
                <a:srgbClr val="353535"/>
              </a:solidFill>
            </a:endParaRPr>
          </a:p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6"/>
          <p:cNvSpPr txBox="1"/>
          <p:nvPr>
            <p:ph type="title"/>
          </p:nvPr>
        </p:nvSpPr>
        <p:spPr>
          <a:xfrm>
            <a:off x="457200" y="191719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How do we measure the distance between two things? 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6" name="Google Shape;306;p36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7"/>
          <p:cNvSpPr txBox="1"/>
          <p:nvPr>
            <p:ph type="title"/>
          </p:nvPr>
        </p:nvSpPr>
        <p:spPr>
          <a:xfrm>
            <a:off x="457200" y="191719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How do we measure the distance between two things? 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2" name="Google Shape;312;p37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3" name="Google Shape;313;p37"/>
          <p:cNvSpPr txBox="1"/>
          <p:nvPr/>
        </p:nvSpPr>
        <p:spPr>
          <a:xfrm>
            <a:off x="5259050" y="3210400"/>
            <a:ext cx="3072900" cy="5496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FF"/>
                </a:solidFill>
              </a:rPr>
              <a:t>The        of </a:t>
            </a:r>
            <a:r>
              <a:rPr b="1" i="1" lang="en-US">
                <a:solidFill>
                  <a:srgbClr val="FF00FF"/>
                </a:solidFill>
              </a:rPr>
              <a:t>k </a:t>
            </a:r>
            <a:r>
              <a:rPr b="1" lang="en-US">
                <a:solidFill>
                  <a:srgbClr val="FF00FF"/>
                </a:solidFill>
              </a:rPr>
              <a:t>Nearest Neighbors</a:t>
            </a:r>
            <a:endParaRPr b="1">
              <a:solidFill>
                <a:srgbClr val="FF00FF"/>
              </a:solidFill>
            </a:endParaRPr>
          </a:p>
        </p:txBody>
      </p:sp>
      <p:sp>
        <p:nvSpPr>
          <p:cNvPr id="314" name="Google Shape;314;p37"/>
          <p:cNvSpPr/>
          <p:nvPr/>
        </p:nvSpPr>
        <p:spPr>
          <a:xfrm>
            <a:off x="5758725" y="3275325"/>
            <a:ext cx="235800" cy="303600"/>
          </a:xfrm>
          <a:prstGeom prst="heart">
            <a:avLst/>
          </a:prstGeom>
          <a:solidFill>
            <a:srgbClr val="C00000"/>
          </a:solidFill>
          <a:ln cap="flat" cmpd="sng" w="952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15" name="Google Shape;315;p37"/>
          <p:cNvCxnSpPr>
            <a:stCxn id="313" idx="1"/>
          </p:cNvCxnSpPr>
          <p:nvPr/>
        </p:nvCxnSpPr>
        <p:spPr>
          <a:xfrm rot="10800000">
            <a:off x="4284650" y="2873200"/>
            <a:ext cx="974400" cy="612000"/>
          </a:xfrm>
          <a:prstGeom prst="straightConnector1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8"/>
          <p:cNvSpPr txBox="1"/>
          <p:nvPr>
            <p:ph type="title"/>
          </p:nvPr>
        </p:nvSpPr>
        <p:spPr>
          <a:xfrm>
            <a:off x="457200" y="3012569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How do we measure the distance between two things?</a:t>
            </a:r>
            <a:endParaRPr sz="3959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t/>
            </a:r>
            <a:endParaRPr sz="3959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t/>
            </a:r>
            <a:endParaRPr sz="3959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There are lots of ways! </a:t>
            </a:r>
            <a:r>
              <a:rPr b="1" lang="en-US" sz="3959">
                <a:solidFill>
                  <a:srgbClr val="C00000"/>
                </a:solidFill>
              </a:rPr>
              <a:t>We’ll implement</a:t>
            </a:r>
            <a:r>
              <a:rPr b="1" lang="en-US" sz="3959">
                <a:solidFill>
                  <a:srgbClr val="C00000"/>
                </a:solidFill>
              </a:rPr>
              <a:t> 3 common ones. </a:t>
            </a:r>
            <a:endParaRPr b="1" i="0" sz="3959" u="none" cap="none" strike="noStrike">
              <a:solidFill>
                <a:srgbClr val="C00000"/>
              </a:solidFill>
            </a:endParaRPr>
          </a:p>
        </p:txBody>
      </p:sp>
      <p:sp>
        <p:nvSpPr>
          <p:cNvPr id="321" name="Google Shape;321;p38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2" name="Google Shape;322;p38"/>
          <p:cNvSpPr txBox="1"/>
          <p:nvPr/>
        </p:nvSpPr>
        <p:spPr>
          <a:xfrm>
            <a:off x="5259050" y="3210400"/>
            <a:ext cx="3072900" cy="5496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FF00FF"/>
                </a:solidFill>
              </a:rPr>
              <a:t>The        of </a:t>
            </a:r>
            <a:r>
              <a:rPr b="1" i="1" lang="en-US">
                <a:solidFill>
                  <a:srgbClr val="FF00FF"/>
                </a:solidFill>
              </a:rPr>
              <a:t>k </a:t>
            </a:r>
            <a:r>
              <a:rPr b="1" lang="en-US">
                <a:solidFill>
                  <a:srgbClr val="FF00FF"/>
                </a:solidFill>
              </a:rPr>
              <a:t>Nearest Neighbors</a:t>
            </a:r>
            <a:endParaRPr b="1">
              <a:solidFill>
                <a:srgbClr val="FF00FF"/>
              </a:solidFill>
            </a:endParaRPr>
          </a:p>
        </p:txBody>
      </p:sp>
      <p:cxnSp>
        <p:nvCxnSpPr>
          <p:cNvPr id="323" name="Google Shape;323;p38"/>
          <p:cNvCxnSpPr>
            <a:stCxn id="322" idx="1"/>
          </p:cNvCxnSpPr>
          <p:nvPr/>
        </p:nvCxnSpPr>
        <p:spPr>
          <a:xfrm rot="10800000">
            <a:off x="4284650" y="2873200"/>
            <a:ext cx="974400" cy="612000"/>
          </a:xfrm>
          <a:prstGeom prst="straightConnector1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24" name="Google Shape;324;p38"/>
          <p:cNvSpPr/>
          <p:nvPr/>
        </p:nvSpPr>
        <p:spPr>
          <a:xfrm>
            <a:off x="5758725" y="3275325"/>
            <a:ext cx="235800" cy="303600"/>
          </a:xfrm>
          <a:prstGeom prst="heart">
            <a:avLst/>
          </a:prstGeom>
          <a:solidFill>
            <a:srgbClr val="C00000"/>
          </a:solidFill>
          <a:ln cap="flat" cmpd="sng" w="952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9"/>
          <p:cNvSpPr txBox="1"/>
          <p:nvPr>
            <p:ph type="title"/>
          </p:nvPr>
        </p:nvSpPr>
        <p:spPr>
          <a:xfrm>
            <a:off x="457200" y="3012569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Implementation: in Python</a:t>
            </a:r>
            <a:endParaRPr b="1" i="0" sz="3959" u="none" cap="none" strike="noStrike">
              <a:solidFill>
                <a:srgbClr val="C00000"/>
              </a:solidFill>
            </a:endParaRPr>
          </a:p>
        </p:txBody>
      </p:sp>
      <p:sp>
        <p:nvSpPr>
          <p:cNvPr id="330" name="Google Shape;330;p39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0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36" name="Google Shape;33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5425" y="628135"/>
            <a:ext cx="7442374" cy="509554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40"/>
          <p:cNvSpPr txBox="1"/>
          <p:nvPr/>
        </p:nvSpPr>
        <p:spPr>
          <a:xfrm>
            <a:off x="5503225" y="5911750"/>
            <a:ext cx="3183600" cy="2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latin typeface="Courier New"/>
                <a:ea typeface="Courier New"/>
                <a:cs typeface="Courier New"/>
                <a:sym typeface="Courier New"/>
              </a:rPr>
              <a:t>https://www.dotnetlanguages.net/</a:t>
            </a:r>
            <a:endParaRPr sz="12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1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Python Is Used In...</a:t>
            </a:r>
            <a:endParaRPr b="1" i="0" sz="3959" u="none" cap="none" strike="noStrike">
              <a:solidFill>
                <a:srgbClr val="C00000"/>
              </a:solidFill>
            </a:endParaRPr>
          </a:p>
        </p:txBody>
      </p:sp>
      <p:sp>
        <p:nvSpPr>
          <p:cNvPr id="343" name="Google Shape;343;p41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4" name="Google Shape;344;p41"/>
          <p:cNvSpPr txBox="1"/>
          <p:nvPr>
            <p:ph idx="1" type="body"/>
          </p:nvPr>
        </p:nvSpPr>
        <p:spPr>
          <a:xfrm>
            <a:off x="457200" y="1278484"/>
            <a:ext cx="8229600" cy="4847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Machine Learning algorithms</a:t>
            </a:r>
            <a:endParaRPr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Web development</a:t>
            </a:r>
            <a:endParaRPr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Data analysis &amp; visualization</a:t>
            </a:r>
            <a:endParaRPr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Bioinformatics labs</a:t>
            </a:r>
            <a:endParaRPr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Throwing together a quick script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2"/>
          <p:cNvSpPr txBox="1"/>
          <p:nvPr>
            <p:ph type="title"/>
          </p:nvPr>
        </p:nvSpPr>
        <p:spPr>
          <a:xfrm>
            <a:off x="553325" y="282869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>
                <a:latin typeface="Courier New"/>
                <a:ea typeface="Courier New"/>
                <a:cs typeface="Courier New"/>
                <a:sym typeface="Courier New"/>
              </a:rPr>
              <a:t>https://trinket.io/python3</a:t>
            </a:r>
            <a:endParaRPr sz="3959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t/>
            </a:r>
            <a:endParaRPr sz="3959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>
                <a:latin typeface="Courier New"/>
                <a:ea typeface="Courier New"/>
                <a:cs typeface="Courier New"/>
                <a:sym typeface="Courier New"/>
              </a:rPr>
              <a:t>womenscoc </a:t>
            </a:r>
            <a:endParaRPr sz="3959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>
                <a:latin typeface="Courier New"/>
                <a:ea typeface="Courier New"/>
                <a:cs typeface="Courier New"/>
                <a:sym typeface="Courier New"/>
              </a:rPr>
              <a:t>WomensC0C</a:t>
            </a:r>
            <a:endParaRPr sz="3959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50" name="Google Shape;350;p42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43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57" name="Google Shape;35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474150"/>
            <a:ext cx="8839200" cy="327726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58" name="Google Shape;358;p43"/>
          <p:cNvSpPr txBox="1"/>
          <p:nvPr/>
        </p:nvSpPr>
        <p:spPr>
          <a:xfrm>
            <a:off x="1213600" y="2919825"/>
            <a:ext cx="2259000" cy="4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urier New"/>
                <a:ea typeface="Courier New"/>
                <a:cs typeface="Courier New"/>
                <a:sym typeface="Courier New"/>
              </a:rPr>
              <a:t>Your Python code</a:t>
            </a:r>
            <a:endParaRPr b="1" sz="1800">
              <a:solidFill>
                <a:srgbClr val="FF00FF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359" name="Google Shape;359;p43"/>
          <p:cNvSpPr txBox="1"/>
          <p:nvPr/>
        </p:nvSpPr>
        <p:spPr>
          <a:xfrm>
            <a:off x="5679675" y="2919825"/>
            <a:ext cx="2259000" cy="4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urier New"/>
                <a:ea typeface="Courier New"/>
                <a:cs typeface="Courier New"/>
                <a:sym typeface="Courier New"/>
              </a:rPr>
              <a:t>The output</a:t>
            </a:r>
            <a:endParaRPr b="1" sz="1800">
              <a:solidFill>
                <a:srgbClr val="FF00FF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44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6" name="Google Shape;366;p44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Warm up</a:t>
            </a:r>
            <a:endParaRPr/>
          </a:p>
        </p:txBody>
      </p:sp>
      <p:sp>
        <p:nvSpPr>
          <p:cNvPr id="367" name="Google Shape;367;p44"/>
          <p:cNvSpPr txBox="1"/>
          <p:nvPr>
            <p:ph idx="1" type="body"/>
          </p:nvPr>
        </p:nvSpPr>
        <p:spPr>
          <a:xfrm>
            <a:off x="457200" y="1278484"/>
            <a:ext cx="8229600" cy="4847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rPr lang="en-US"/>
              <a:t>Type this in your code:</a:t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name = input("What's your name?")</a:t>
            </a:r>
            <a:endParaRPr b="1" sz="1800">
              <a:solidFill>
                <a:srgbClr val="0000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457200" rtl="0" algn="l">
              <a:spcBef>
                <a:spcPts val="64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print("Welcome to machine learning,", name)</a:t>
            </a:r>
            <a:endParaRPr b="1" sz="1800">
              <a:solidFill>
                <a:srgbClr val="0000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45720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Then click the run button: 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457200" rtl="0" algn="l">
              <a:spcBef>
                <a:spcPts val="64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8" name="Google Shape;36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4875" y="3429000"/>
            <a:ext cx="933450" cy="83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5"/>
          <p:cNvSpPr txBox="1"/>
          <p:nvPr>
            <p:ph type="title"/>
          </p:nvPr>
        </p:nvSpPr>
        <p:spPr>
          <a:xfrm>
            <a:off x="457200" y="3012569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Warm-up over...</a:t>
            </a:r>
            <a:endParaRPr b="1" i="0" sz="3959" u="none" cap="none" strike="noStrike">
              <a:solidFill>
                <a:srgbClr val="C00000"/>
              </a:solidFill>
            </a:endParaRPr>
          </a:p>
        </p:txBody>
      </p:sp>
      <p:sp>
        <p:nvSpPr>
          <p:cNvPr id="374" name="Google Shape;374;p45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4" name="Google Shape;64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8864" y="2738025"/>
            <a:ext cx="1607500" cy="320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2738027"/>
            <a:ext cx="1607500" cy="3204326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0"/>
          <p:cNvSpPr/>
          <p:nvPr/>
        </p:nvSpPr>
        <p:spPr>
          <a:xfrm>
            <a:off x="1166825" y="547700"/>
            <a:ext cx="3036000" cy="25359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7" name="Google Shape;67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88150" y="1088750"/>
            <a:ext cx="2091150" cy="156635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0"/>
          <p:cNvSpPr txBox="1"/>
          <p:nvPr/>
        </p:nvSpPr>
        <p:spPr>
          <a:xfrm>
            <a:off x="3607600" y="1214450"/>
            <a:ext cx="369000" cy="10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!!!!!!!!!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46"/>
          <p:cNvSpPr txBox="1"/>
          <p:nvPr>
            <p:ph type="title"/>
          </p:nvPr>
        </p:nvSpPr>
        <p:spPr>
          <a:xfrm>
            <a:off x="457200" y="3012569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Now on to our distance functions</a:t>
            </a:r>
            <a:endParaRPr b="1" i="0" sz="3959" u="none" cap="none" strike="noStrike">
              <a:solidFill>
                <a:srgbClr val="C00000"/>
              </a:solidFill>
            </a:endParaRPr>
          </a:p>
        </p:txBody>
      </p:sp>
      <p:sp>
        <p:nvSpPr>
          <p:cNvPr id="380" name="Google Shape;380;p46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7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1</a:t>
            </a:r>
            <a:r>
              <a:rPr lang="en-US" sz="3959"/>
              <a:t>. Manhattan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6" name="Google Shape;386;p47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87" name="Google Shape;387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2363" y="1241144"/>
            <a:ext cx="5634425" cy="488021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88" name="Google Shape;388;p47"/>
          <p:cNvSpPr/>
          <p:nvPr/>
        </p:nvSpPr>
        <p:spPr>
          <a:xfrm>
            <a:off x="4622000" y="4976825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47"/>
          <p:cNvSpPr/>
          <p:nvPr/>
        </p:nvSpPr>
        <p:spPr>
          <a:xfrm>
            <a:off x="6465100" y="4212450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48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1. Manhattan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5" name="Google Shape;395;p48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96" name="Google Shape;396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2363" y="1241144"/>
            <a:ext cx="5634425" cy="488021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97" name="Google Shape;397;p48"/>
          <p:cNvSpPr/>
          <p:nvPr/>
        </p:nvSpPr>
        <p:spPr>
          <a:xfrm>
            <a:off x="4622000" y="4976825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48"/>
          <p:cNvSpPr/>
          <p:nvPr/>
        </p:nvSpPr>
        <p:spPr>
          <a:xfrm>
            <a:off x="6465100" y="4212450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48"/>
          <p:cNvSpPr txBox="1"/>
          <p:nvPr/>
        </p:nvSpPr>
        <p:spPr>
          <a:xfrm>
            <a:off x="3480000" y="47891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00" name="Google Shape;400;p48"/>
          <p:cNvSpPr txBox="1"/>
          <p:nvPr/>
        </p:nvSpPr>
        <p:spPr>
          <a:xfrm>
            <a:off x="6043300" y="35799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9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1</a:t>
            </a:r>
            <a:r>
              <a:rPr lang="en-US" sz="3959"/>
              <a:t>. Manhattan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6" name="Google Shape;406;p49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07" name="Google Shape;40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2363" y="1241144"/>
            <a:ext cx="5634425" cy="488021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08" name="Google Shape;408;p49"/>
          <p:cNvSpPr/>
          <p:nvPr/>
        </p:nvSpPr>
        <p:spPr>
          <a:xfrm>
            <a:off x="4941100" y="4119575"/>
            <a:ext cx="1678775" cy="1214425"/>
          </a:xfrm>
          <a:custGeom>
            <a:rect b="b" l="l" r="r" t="t"/>
            <a:pathLst>
              <a:path extrusionOk="0" h="48577" w="67151">
                <a:moveTo>
                  <a:pt x="0" y="45720"/>
                </a:moveTo>
                <a:lnTo>
                  <a:pt x="4286" y="48577"/>
                </a:lnTo>
                <a:lnTo>
                  <a:pt x="30956" y="0"/>
                </a:lnTo>
                <a:lnTo>
                  <a:pt x="67151" y="19526"/>
                </a:lnTo>
              </a:path>
            </a:pathLst>
          </a:custGeom>
          <a:noFill/>
          <a:ln cap="flat" cmpd="sng" w="38100">
            <a:solidFill>
              <a:srgbClr val="C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09" name="Google Shape;409;p49"/>
          <p:cNvSpPr/>
          <p:nvPr/>
        </p:nvSpPr>
        <p:spPr>
          <a:xfrm>
            <a:off x="4622000" y="4976825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p49"/>
          <p:cNvSpPr/>
          <p:nvPr/>
        </p:nvSpPr>
        <p:spPr>
          <a:xfrm>
            <a:off x="6465100" y="4212450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p49"/>
          <p:cNvSpPr txBox="1"/>
          <p:nvPr/>
        </p:nvSpPr>
        <p:spPr>
          <a:xfrm>
            <a:off x="3480000" y="47891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12" name="Google Shape;412;p49"/>
          <p:cNvSpPr txBox="1"/>
          <p:nvPr/>
        </p:nvSpPr>
        <p:spPr>
          <a:xfrm>
            <a:off x="6043300" y="35799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50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1</a:t>
            </a:r>
            <a:r>
              <a:rPr lang="en-US" sz="3959"/>
              <a:t>. Manhattan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8" name="Google Shape;418;p50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19" name="Google Shape;419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2363" y="1241144"/>
            <a:ext cx="5634425" cy="488021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20" name="Google Shape;420;p50"/>
          <p:cNvSpPr/>
          <p:nvPr/>
        </p:nvSpPr>
        <p:spPr>
          <a:xfrm>
            <a:off x="4941100" y="4119575"/>
            <a:ext cx="1678775" cy="1214425"/>
          </a:xfrm>
          <a:custGeom>
            <a:rect b="b" l="l" r="r" t="t"/>
            <a:pathLst>
              <a:path extrusionOk="0" h="48577" w="67151">
                <a:moveTo>
                  <a:pt x="0" y="45720"/>
                </a:moveTo>
                <a:lnTo>
                  <a:pt x="4286" y="48577"/>
                </a:lnTo>
                <a:lnTo>
                  <a:pt x="30956" y="0"/>
                </a:lnTo>
                <a:lnTo>
                  <a:pt x="67151" y="19526"/>
                </a:lnTo>
              </a:path>
            </a:pathLst>
          </a:custGeom>
          <a:noFill/>
          <a:ln cap="flat" cmpd="sng" w="38100">
            <a:solidFill>
              <a:srgbClr val="C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21" name="Google Shape;421;p50"/>
          <p:cNvSpPr/>
          <p:nvPr/>
        </p:nvSpPr>
        <p:spPr>
          <a:xfrm>
            <a:off x="4941100" y="4464850"/>
            <a:ext cx="1702600" cy="869150"/>
          </a:xfrm>
          <a:custGeom>
            <a:rect b="b" l="l" r="r" t="t"/>
            <a:pathLst>
              <a:path extrusionOk="0" h="34766" w="68104">
                <a:moveTo>
                  <a:pt x="0" y="31432"/>
                </a:moveTo>
                <a:lnTo>
                  <a:pt x="6191" y="34766"/>
                </a:lnTo>
                <a:lnTo>
                  <a:pt x="9049" y="29051"/>
                </a:lnTo>
                <a:lnTo>
                  <a:pt x="20479" y="34766"/>
                </a:lnTo>
                <a:lnTo>
                  <a:pt x="32861" y="10954"/>
                </a:lnTo>
                <a:lnTo>
                  <a:pt x="45720" y="17145"/>
                </a:lnTo>
                <a:lnTo>
                  <a:pt x="53816" y="0"/>
                </a:lnTo>
                <a:lnTo>
                  <a:pt x="68104" y="5715"/>
                </a:lnTo>
              </a:path>
            </a:pathLst>
          </a:custGeom>
          <a:noFill/>
          <a:ln cap="flat" cmpd="sng" w="3810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22" name="Google Shape;422;p50"/>
          <p:cNvSpPr/>
          <p:nvPr/>
        </p:nvSpPr>
        <p:spPr>
          <a:xfrm>
            <a:off x="4622000" y="4976825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p50"/>
          <p:cNvSpPr/>
          <p:nvPr/>
        </p:nvSpPr>
        <p:spPr>
          <a:xfrm>
            <a:off x="6465100" y="4212450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50"/>
          <p:cNvSpPr txBox="1"/>
          <p:nvPr/>
        </p:nvSpPr>
        <p:spPr>
          <a:xfrm>
            <a:off x="3480000" y="47891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25" name="Google Shape;425;p50"/>
          <p:cNvSpPr txBox="1"/>
          <p:nvPr/>
        </p:nvSpPr>
        <p:spPr>
          <a:xfrm>
            <a:off x="6043300" y="35799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51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1</a:t>
            </a:r>
            <a:r>
              <a:rPr lang="en-US" sz="3959"/>
              <a:t>. Manhattan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1" name="Google Shape;431;p51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2" name="Google Shape;432;p51"/>
          <p:cNvSpPr txBox="1"/>
          <p:nvPr/>
        </p:nvSpPr>
        <p:spPr>
          <a:xfrm>
            <a:off x="2893200" y="1236700"/>
            <a:ext cx="3357600" cy="9243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Distance =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(x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- x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 + (y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- y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2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1</a:t>
            </a:r>
            <a:r>
              <a:rPr lang="en-US" sz="3959"/>
              <a:t>. Manhattan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8" name="Google Shape;438;p52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9" name="Google Shape;439;p52"/>
          <p:cNvSpPr txBox="1"/>
          <p:nvPr/>
        </p:nvSpPr>
        <p:spPr>
          <a:xfrm>
            <a:off x="2893200" y="1236700"/>
            <a:ext cx="3357600" cy="9243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Distance =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(x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- x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 + (y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- y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40" name="Google Shape;440;p52"/>
          <p:cNvSpPr txBox="1"/>
          <p:nvPr/>
        </p:nvSpPr>
        <p:spPr>
          <a:xfrm>
            <a:off x="374700" y="2774550"/>
            <a:ext cx="8312100" cy="1855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def manhattan(x1, y1, x2, y2):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x_difference = abs(x2 - x1) 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y_difference = abs(y2 - y1) 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return x_difference + y_difference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53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1. Manhattan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6" name="Google Shape;446;p53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7" name="Google Shape;447;p53"/>
          <p:cNvSpPr txBox="1"/>
          <p:nvPr/>
        </p:nvSpPr>
        <p:spPr>
          <a:xfrm>
            <a:off x="2893200" y="1236700"/>
            <a:ext cx="3502500" cy="5121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How did we do?</a:t>
            </a:r>
            <a:endParaRPr b="1" sz="1800">
              <a:solidFill>
                <a:srgbClr val="FF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48" name="Google Shape;448;p53"/>
          <p:cNvSpPr txBox="1"/>
          <p:nvPr/>
        </p:nvSpPr>
        <p:spPr>
          <a:xfrm>
            <a:off x="374700" y="2774550"/>
            <a:ext cx="8312100" cy="2850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def manhattan(x1, y1, x2, y2):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x_difference = abs(x2 - x1) 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y_difference = abs(y2 - y1) 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return x_difference + y_difference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distance = manhattan(0, 0, 3, 4)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print(distance)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54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1. Manhattan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4" name="Google Shape;454;p54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5" name="Google Shape;455;p54"/>
          <p:cNvSpPr txBox="1"/>
          <p:nvPr/>
        </p:nvSpPr>
        <p:spPr>
          <a:xfrm>
            <a:off x="2893200" y="1236700"/>
            <a:ext cx="3502500" cy="5121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How did we do?</a:t>
            </a:r>
            <a:endParaRPr b="1" sz="1800">
              <a:solidFill>
                <a:srgbClr val="FF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56" name="Google Shape;456;p54"/>
          <p:cNvSpPr txBox="1"/>
          <p:nvPr/>
        </p:nvSpPr>
        <p:spPr>
          <a:xfrm>
            <a:off x="374700" y="2774550"/>
            <a:ext cx="8312100" cy="2850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def manhattan(x1, y1, x2, y2):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x_difference = abs(x2 - x1) 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y_difference = abs(y2 - y1) 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return x_difference + y_difference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distance = manhattan(0, 0, 3, 4)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print(distance)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57" name="Google Shape;457;p54"/>
          <p:cNvSpPr txBox="1"/>
          <p:nvPr/>
        </p:nvSpPr>
        <p:spPr>
          <a:xfrm>
            <a:off x="5903725" y="4470050"/>
            <a:ext cx="2453400" cy="5121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Did that print 7?</a:t>
            </a:r>
            <a:endParaRPr b="1" sz="1800">
              <a:solidFill>
                <a:srgbClr val="FF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458" name="Google Shape;458;p54"/>
          <p:cNvCxnSpPr>
            <a:stCxn id="457" idx="2"/>
          </p:cNvCxnSpPr>
          <p:nvPr/>
        </p:nvCxnSpPr>
        <p:spPr>
          <a:xfrm flipH="1">
            <a:off x="3260425" y="4982150"/>
            <a:ext cx="3870000" cy="301800"/>
          </a:xfrm>
          <a:prstGeom prst="straightConnector1">
            <a:avLst/>
          </a:prstGeom>
          <a:noFill/>
          <a:ln cap="flat" cmpd="sng" w="28575">
            <a:solidFill>
              <a:srgbClr val="FF00FF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55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59"/>
              <a:t>2. Euclidean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4" name="Google Shape;464;p55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65" name="Google Shape;465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2363" y="1241144"/>
            <a:ext cx="5634425" cy="488021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66" name="Google Shape;466;p55"/>
          <p:cNvSpPr/>
          <p:nvPr/>
        </p:nvSpPr>
        <p:spPr>
          <a:xfrm>
            <a:off x="4622000" y="4976825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p55"/>
          <p:cNvSpPr/>
          <p:nvPr/>
        </p:nvSpPr>
        <p:spPr>
          <a:xfrm>
            <a:off x="6465100" y="4212450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8" name="Google Shape;468;p55"/>
          <p:cNvSpPr txBox="1"/>
          <p:nvPr/>
        </p:nvSpPr>
        <p:spPr>
          <a:xfrm>
            <a:off x="3480000" y="47891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69" name="Google Shape;469;p55"/>
          <p:cNvSpPr txBox="1"/>
          <p:nvPr/>
        </p:nvSpPr>
        <p:spPr>
          <a:xfrm>
            <a:off x="6043300" y="35799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4" name="Google Shape;74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8864" y="2738025"/>
            <a:ext cx="1607500" cy="320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2738027"/>
            <a:ext cx="1607500" cy="3204326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1"/>
          <p:cNvSpPr/>
          <p:nvPr/>
        </p:nvSpPr>
        <p:spPr>
          <a:xfrm>
            <a:off x="1166825" y="547700"/>
            <a:ext cx="3036000" cy="25359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7" name="Google Shape;77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88150" y="1088750"/>
            <a:ext cx="2091150" cy="156635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 txBox="1"/>
          <p:nvPr/>
        </p:nvSpPr>
        <p:spPr>
          <a:xfrm>
            <a:off x="3607600" y="1214450"/>
            <a:ext cx="369000" cy="10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!!!!!!!!!</a:t>
            </a:r>
            <a:endParaRPr/>
          </a:p>
        </p:txBody>
      </p:sp>
      <p:sp>
        <p:nvSpPr>
          <p:cNvPr id="79" name="Google Shape;79;p11"/>
          <p:cNvSpPr/>
          <p:nvPr/>
        </p:nvSpPr>
        <p:spPr>
          <a:xfrm flipH="1">
            <a:off x="4393025" y="731750"/>
            <a:ext cx="2298300" cy="20064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Helvetica Neue"/>
                <a:ea typeface="Helvetica Neue"/>
                <a:cs typeface="Helvetica Neue"/>
                <a:sym typeface="Helvetica Neue"/>
              </a:rPr>
              <a:t>:(</a:t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56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59"/>
              <a:t>2. </a:t>
            </a:r>
            <a:r>
              <a:rPr lang="en-US" sz="3959"/>
              <a:t>Euclidean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5" name="Google Shape;475;p56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76" name="Google Shape;476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2363" y="1241144"/>
            <a:ext cx="5634425" cy="488021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77" name="Google Shape;477;p56"/>
          <p:cNvSpPr/>
          <p:nvPr/>
        </p:nvSpPr>
        <p:spPr>
          <a:xfrm>
            <a:off x="4622000" y="4976825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56"/>
          <p:cNvSpPr/>
          <p:nvPr/>
        </p:nvSpPr>
        <p:spPr>
          <a:xfrm>
            <a:off x="6465100" y="4212450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9" name="Google Shape;479;p56"/>
          <p:cNvCxnSpPr>
            <a:stCxn id="477" idx="6"/>
            <a:endCxn id="478" idx="3"/>
          </p:cNvCxnSpPr>
          <p:nvPr/>
        </p:nvCxnSpPr>
        <p:spPr>
          <a:xfrm flipH="1" rot="10800000">
            <a:off x="5074400" y="4649225"/>
            <a:ext cx="1457100" cy="583500"/>
          </a:xfrm>
          <a:prstGeom prst="straightConnector1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80" name="Google Shape;480;p56"/>
          <p:cNvSpPr txBox="1"/>
          <p:nvPr/>
        </p:nvSpPr>
        <p:spPr>
          <a:xfrm>
            <a:off x="3480000" y="47891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81" name="Google Shape;481;p56"/>
          <p:cNvSpPr txBox="1"/>
          <p:nvPr/>
        </p:nvSpPr>
        <p:spPr>
          <a:xfrm>
            <a:off x="6043300" y="35799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57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59"/>
              <a:t>2. </a:t>
            </a:r>
            <a:r>
              <a:rPr lang="en-US" sz="3959"/>
              <a:t>Euclidean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7" name="Google Shape;487;p57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88" name="Google Shape;488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2363" y="1241144"/>
            <a:ext cx="5634425" cy="488021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89" name="Google Shape;489;p57"/>
          <p:cNvSpPr/>
          <p:nvPr/>
        </p:nvSpPr>
        <p:spPr>
          <a:xfrm>
            <a:off x="4622000" y="4976825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0" name="Google Shape;490;p57"/>
          <p:cNvSpPr/>
          <p:nvPr/>
        </p:nvSpPr>
        <p:spPr>
          <a:xfrm>
            <a:off x="6465100" y="4212450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91" name="Google Shape;491;p57"/>
          <p:cNvCxnSpPr>
            <a:stCxn id="489" idx="6"/>
            <a:endCxn id="490" idx="3"/>
          </p:cNvCxnSpPr>
          <p:nvPr/>
        </p:nvCxnSpPr>
        <p:spPr>
          <a:xfrm flipH="1" rot="10800000">
            <a:off x="5074400" y="4649225"/>
            <a:ext cx="1457100" cy="583500"/>
          </a:xfrm>
          <a:prstGeom prst="straightConnector1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92" name="Google Shape;492;p57"/>
          <p:cNvSpPr txBox="1"/>
          <p:nvPr/>
        </p:nvSpPr>
        <p:spPr>
          <a:xfrm>
            <a:off x="3480000" y="47891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93" name="Google Shape;493;p57"/>
          <p:cNvSpPr txBox="1"/>
          <p:nvPr/>
        </p:nvSpPr>
        <p:spPr>
          <a:xfrm>
            <a:off x="6043300" y="35799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58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59"/>
              <a:t>2. </a:t>
            </a:r>
            <a:r>
              <a:rPr lang="en-US" sz="3959"/>
              <a:t>Euclidean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99" name="Google Shape;499;p58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00" name="Google Shape;500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2363" y="1241144"/>
            <a:ext cx="5634425" cy="488021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01" name="Google Shape;501;p58"/>
          <p:cNvSpPr/>
          <p:nvPr/>
        </p:nvSpPr>
        <p:spPr>
          <a:xfrm>
            <a:off x="4622000" y="4976825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p58"/>
          <p:cNvSpPr/>
          <p:nvPr/>
        </p:nvSpPr>
        <p:spPr>
          <a:xfrm>
            <a:off x="6465100" y="4212450"/>
            <a:ext cx="452400" cy="511800"/>
          </a:xfrm>
          <a:prstGeom prst="ellipse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3" name="Google Shape;503;p58"/>
          <p:cNvCxnSpPr>
            <a:stCxn id="501" idx="6"/>
            <a:endCxn id="502" idx="3"/>
          </p:cNvCxnSpPr>
          <p:nvPr/>
        </p:nvCxnSpPr>
        <p:spPr>
          <a:xfrm flipH="1" rot="10800000">
            <a:off x="5074400" y="4649225"/>
            <a:ext cx="1457100" cy="583500"/>
          </a:xfrm>
          <a:prstGeom prst="straightConnector1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04" name="Google Shape;504;p58"/>
          <p:cNvSpPr txBox="1"/>
          <p:nvPr/>
        </p:nvSpPr>
        <p:spPr>
          <a:xfrm>
            <a:off x="3480000" y="47891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1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05" name="Google Shape;505;p58"/>
          <p:cNvSpPr txBox="1"/>
          <p:nvPr/>
        </p:nvSpPr>
        <p:spPr>
          <a:xfrm>
            <a:off x="6043300" y="3579975"/>
            <a:ext cx="1092000" cy="5118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x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, y</a:t>
            </a:r>
            <a:r>
              <a:rPr b="1" baseline="-25000" lang="en-US" sz="2400">
                <a:latin typeface="Consolas"/>
                <a:ea typeface="Consolas"/>
                <a:cs typeface="Consolas"/>
                <a:sym typeface="Consolas"/>
              </a:rPr>
              <a:t>2</a:t>
            </a:r>
            <a:endParaRPr b="1" baseline="-25000"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06" name="Google Shape;506;p58"/>
          <p:cNvSpPr txBox="1"/>
          <p:nvPr/>
        </p:nvSpPr>
        <p:spPr>
          <a:xfrm>
            <a:off x="2685750" y="1886250"/>
            <a:ext cx="3357600" cy="9243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Distance =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√ 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(x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- x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r>
              <a:rPr b="1" baseline="30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+ (y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- y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r>
              <a:rPr b="1" baseline="30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07" name="Google Shape;507;p58"/>
          <p:cNvCxnSpPr/>
          <p:nvPr/>
        </p:nvCxnSpPr>
        <p:spPr>
          <a:xfrm>
            <a:off x="3085475" y="2261025"/>
            <a:ext cx="26982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59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59"/>
              <a:t>2. </a:t>
            </a:r>
            <a:r>
              <a:rPr lang="en-US" sz="3959"/>
              <a:t>Euclidean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3" name="Google Shape;513;p59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4" name="Google Shape;514;p59"/>
          <p:cNvSpPr txBox="1"/>
          <p:nvPr/>
        </p:nvSpPr>
        <p:spPr>
          <a:xfrm>
            <a:off x="2685750" y="1886250"/>
            <a:ext cx="3357600" cy="9243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Distance =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√ 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(x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- x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r>
              <a:rPr b="1" baseline="30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+ (y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- y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r>
              <a:rPr b="1" baseline="30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15" name="Google Shape;515;p59"/>
          <p:cNvCxnSpPr/>
          <p:nvPr/>
        </p:nvCxnSpPr>
        <p:spPr>
          <a:xfrm>
            <a:off x="3085475" y="2261025"/>
            <a:ext cx="26982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60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59"/>
              <a:t>2. </a:t>
            </a:r>
            <a:r>
              <a:rPr lang="en-US" sz="3959"/>
              <a:t>Euclidean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1" name="Google Shape;521;p60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22" name="Google Shape;522;p60"/>
          <p:cNvSpPr txBox="1"/>
          <p:nvPr/>
        </p:nvSpPr>
        <p:spPr>
          <a:xfrm>
            <a:off x="374700" y="2774550"/>
            <a:ext cx="8312100" cy="18180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def euclidean(x1, y1, x2, y2):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x_difference = (x2 - x1) ** 2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y_difference = (y2 - y1) ** 2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return (x_difference + y_difference) ** 0.5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23" name="Google Shape;523;p60"/>
          <p:cNvSpPr txBox="1"/>
          <p:nvPr/>
        </p:nvSpPr>
        <p:spPr>
          <a:xfrm>
            <a:off x="2685750" y="1124250"/>
            <a:ext cx="3357600" cy="9243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Distance =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√ 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(x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- x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r>
              <a:rPr b="1" baseline="30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+ (y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- y</a:t>
            </a:r>
            <a:r>
              <a:rPr b="1" baseline="-25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1</a:t>
            </a:r>
            <a:r>
              <a:rPr b="1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)</a:t>
            </a:r>
            <a:r>
              <a:rPr b="1" baseline="30000" lang="en-US" sz="18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2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24" name="Google Shape;524;p60"/>
          <p:cNvCxnSpPr/>
          <p:nvPr/>
        </p:nvCxnSpPr>
        <p:spPr>
          <a:xfrm>
            <a:off x="3085475" y="1499025"/>
            <a:ext cx="2698200" cy="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61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59"/>
              <a:t>2. Euclidean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0" name="Google Shape;530;p61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1" name="Google Shape;531;p61"/>
          <p:cNvSpPr txBox="1"/>
          <p:nvPr/>
        </p:nvSpPr>
        <p:spPr>
          <a:xfrm>
            <a:off x="374700" y="2774550"/>
            <a:ext cx="8312100" cy="2869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def euclidean(x1, y1, x2, y2):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x_difference = (x2 - x1) ** 2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y_difference = (y2 - y1) ** 2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return (x_difference + y_difference) ** 0.5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distance = euclidean(0, 0, 3, 4)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print(distance)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32" name="Google Shape;532;p61"/>
          <p:cNvSpPr txBox="1"/>
          <p:nvPr/>
        </p:nvSpPr>
        <p:spPr>
          <a:xfrm>
            <a:off x="2893200" y="1236700"/>
            <a:ext cx="3502500" cy="5121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How did we do?</a:t>
            </a:r>
            <a:endParaRPr b="1" sz="1800">
              <a:solidFill>
                <a:srgbClr val="FF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62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59"/>
              <a:t>2. Euclidean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8" name="Google Shape;538;p62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39" name="Google Shape;539;p62"/>
          <p:cNvSpPr txBox="1"/>
          <p:nvPr/>
        </p:nvSpPr>
        <p:spPr>
          <a:xfrm>
            <a:off x="374700" y="2774550"/>
            <a:ext cx="8312100" cy="2869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def euclidean(x1, y1, x2, y2):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x_difference = (x2 - x1) ** 2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y_difference = (y2 - y1) ** 2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return (x_difference + y_difference) ** 0.5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distance = euclidean(0, 0, 3, 4)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print(distance)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40" name="Google Shape;540;p62"/>
          <p:cNvSpPr txBox="1"/>
          <p:nvPr/>
        </p:nvSpPr>
        <p:spPr>
          <a:xfrm>
            <a:off x="2893200" y="1236700"/>
            <a:ext cx="3502500" cy="5121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How did we do?</a:t>
            </a:r>
            <a:endParaRPr b="1" sz="1800">
              <a:solidFill>
                <a:srgbClr val="FF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41" name="Google Shape;541;p62"/>
          <p:cNvSpPr txBox="1"/>
          <p:nvPr/>
        </p:nvSpPr>
        <p:spPr>
          <a:xfrm>
            <a:off x="5903725" y="4470050"/>
            <a:ext cx="2675400" cy="5121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Did that print 5.0?</a:t>
            </a:r>
            <a:endParaRPr b="1" sz="1800">
              <a:solidFill>
                <a:srgbClr val="FF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542" name="Google Shape;542;p62"/>
          <p:cNvCxnSpPr>
            <a:stCxn id="541" idx="2"/>
          </p:cNvCxnSpPr>
          <p:nvPr/>
        </p:nvCxnSpPr>
        <p:spPr>
          <a:xfrm flipH="1">
            <a:off x="3371425" y="4982150"/>
            <a:ext cx="3870000" cy="301800"/>
          </a:xfrm>
          <a:prstGeom prst="straightConnector1">
            <a:avLst/>
          </a:prstGeom>
          <a:noFill/>
          <a:ln cap="flat" cmpd="sng" w="28575">
            <a:solidFill>
              <a:srgbClr val="FF00FF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63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48" name="Google Shape;548;p63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549" name="Google Shape;549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175" y="2078572"/>
            <a:ext cx="2493775" cy="225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24500" y="1724875"/>
            <a:ext cx="1710729" cy="30771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1" name="Google Shape;551;p63"/>
          <p:cNvCxnSpPr>
            <a:stCxn id="549" idx="3"/>
          </p:cNvCxnSpPr>
          <p:nvPr/>
        </p:nvCxnSpPr>
        <p:spPr>
          <a:xfrm flipH="1" rot="10800000">
            <a:off x="3178950" y="3202747"/>
            <a:ext cx="2012100" cy="1200"/>
          </a:xfrm>
          <a:prstGeom prst="straightConnector1">
            <a:avLst/>
          </a:prstGeom>
          <a:noFill/>
          <a:ln cap="flat" cmpd="sng" w="28575">
            <a:solidFill>
              <a:srgbClr val="1C4587"/>
            </a:solidFill>
            <a:prstDash val="solid"/>
            <a:round/>
            <a:headEnd len="med" w="med" type="diamond"/>
            <a:tailEnd len="med" w="med" type="diamond"/>
          </a:ln>
        </p:spPr>
      </p:cxnSp>
      <p:sp>
        <p:nvSpPr>
          <p:cNvPr id="552" name="Google Shape;552;p63"/>
          <p:cNvSpPr txBox="1"/>
          <p:nvPr/>
        </p:nvSpPr>
        <p:spPr>
          <a:xfrm>
            <a:off x="3607600" y="2369350"/>
            <a:ext cx="1092000" cy="73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?</a:t>
            </a:r>
            <a:endParaRPr sz="300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64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58" name="Google Shape;558;p64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559" name="Google Shape;559;p64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560" name="Google Shape;560;p64"/>
          <p:cNvGraphicFramePr/>
          <p:nvPr/>
        </p:nvGraphicFramePr>
        <p:xfrm>
          <a:off x="1130075" y="2662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65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66" name="Google Shape;566;p65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567" name="Google Shape;567;p65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568" name="Google Shape;568;p65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5" name="Google Shape;85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8864" y="2738025"/>
            <a:ext cx="1607500" cy="320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2738027"/>
            <a:ext cx="1607500" cy="320432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2"/>
          <p:cNvSpPr/>
          <p:nvPr/>
        </p:nvSpPr>
        <p:spPr>
          <a:xfrm flipH="1">
            <a:off x="3262325" y="523875"/>
            <a:ext cx="3429000" cy="22143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8" name="Google Shape;88;p12"/>
          <p:cNvPicPr preferRelativeResize="0"/>
          <p:nvPr/>
        </p:nvPicPr>
        <p:blipFill rotWithShape="1">
          <a:blip r:embed="rId5">
            <a:alphaModFix/>
          </a:blip>
          <a:srcRect b="0" l="19258" r="15278" t="0"/>
          <a:stretch/>
        </p:blipFill>
        <p:spPr>
          <a:xfrm>
            <a:off x="3964800" y="762000"/>
            <a:ext cx="1881800" cy="1616925"/>
          </a:xfrm>
          <a:prstGeom prst="rect">
            <a:avLst/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9" name="Google Shape;89;p12"/>
          <p:cNvSpPr/>
          <p:nvPr/>
        </p:nvSpPr>
        <p:spPr>
          <a:xfrm>
            <a:off x="6046025" y="1286650"/>
            <a:ext cx="437100" cy="374700"/>
          </a:xfrm>
          <a:prstGeom prst="heart">
            <a:avLst/>
          </a:prstGeom>
          <a:solidFill>
            <a:srgbClr val="C00000"/>
          </a:solidFill>
          <a:ln cap="flat" cmpd="sng" w="952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66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74" name="Google Shape;574;p66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575" name="Google Shape;575;p66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576" name="Google Shape;576;p66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67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2" name="Google Shape;582;p67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583" name="Google Shape;583;p67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584" name="Google Shape;584;p67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68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90" name="Google Shape;590;p68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591" name="Google Shape;591;p68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592" name="Google Shape;592;p68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69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98" name="Google Shape;598;p69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599" name="Google Shape;599;p69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600" name="Google Shape;600;p69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70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06" name="Google Shape;606;p70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607" name="Google Shape;607;p70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608" name="Google Shape;608;p70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71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14" name="Google Shape;614;p71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615" name="Google Shape;615;p71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616" name="Google Shape;616;p71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72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22" name="Google Shape;622;p72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623" name="Google Shape;623;p72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624" name="Google Shape;624;p72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73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30" name="Google Shape;630;p73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631" name="Google Shape;631;p73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632" name="Google Shape;632;p73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74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38" name="Google Shape;638;p74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639" name="Google Shape;639;p74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640" name="Google Shape;640;p74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75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46" name="Google Shape;646;p75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647" name="Google Shape;647;p75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648" name="Google Shape;648;p75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95" name="Google Shape;9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8864" y="2738025"/>
            <a:ext cx="1607500" cy="320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2738027"/>
            <a:ext cx="1607500" cy="3204326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/>
          <p:nvPr/>
        </p:nvSpPr>
        <p:spPr>
          <a:xfrm flipH="1">
            <a:off x="3262325" y="523875"/>
            <a:ext cx="3429000" cy="22143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98" name="Google Shape;9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6350" y="807113"/>
            <a:ext cx="2095500" cy="164782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3"/>
          <p:cNvSpPr/>
          <p:nvPr/>
        </p:nvSpPr>
        <p:spPr>
          <a:xfrm>
            <a:off x="6046025" y="1286650"/>
            <a:ext cx="437100" cy="374700"/>
          </a:xfrm>
          <a:prstGeom prst="heart">
            <a:avLst/>
          </a:prstGeom>
          <a:solidFill>
            <a:srgbClr val="C00000"/>
          </a:solidFill>
          <a:ln cap="flat" cmpd="sng" w="952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76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54" name="Google Shape;654;p76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655" name="Google Shape;655;p76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56" name="Google Shape;656;p76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77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62" name="Google Shape;662;p77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663" name="Google Shape;663;p77"/>
          <p:cNvGraphicFramePr/>
          <p:nvPr/>
        </p:nvGraphicFramePr>
        <p:xfrm>
          <a:off x="1130075" y="1738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64" name="Google Shape;664;p77"/>
          <p:cNvGraphicFramePr/>
          <p:nvPr/>
        </p:nvGraphicFramePr>
        <p:xfrm>
          <a:off x="1130075" y="260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{0E74D246-8548-43DD-A096-BDD029BACD04}</a:tableStyleId>
              </a:tblPr>
              <a:tblGrid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  <a:gridCol w="60325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O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H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W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00000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T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R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N</a:t>
                      </a:r>
                      <a:endParaRPr sz="1800"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  <p:sp>
        <p:nvSpPr>
          <p:cNvPr id="665" name="Google Shape;665;p77"/>
          <p:cNvSpPr txBox="1"/>
          <p:nvPr/>
        </p:nvSpPr>
        <p:spPr>
          <a:xfrm>
            <a:off x="2476525" y="3762375"/>
            <a:ext cx="47388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C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Hamming Distance = 2</a:t>
            </a:r>
            <a:endParaRPr sz="1800">
              <a:solidFill>
                <a:srgbClr val="C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78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</a:t>
            </a:r>
            <a:r>
              <a:rPr lang="en-US" sz="3959"/>
              <a:t>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1" name="Google Shape;671;p78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2" name="Google Shape;672;p78"/>
          <p:cNvSpPr txBox="1"/>
          <p:nvPr/>
        </p:nvSpPr>
        <p:spPr>
          <a:xfrm>
            <a:off x="2698250" y="1088750"/>
            <a:ext cx="3357600" cy="9243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Distance =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number of letters where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the two words differ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79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8" name="Google Shape;678;p79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79" name="Google Shape;679;p79"/>
          <p:cNvSpPr txBox="1"/>
          <p:nvPr/>
        </p:nvSpPr>
        <p:spPr>
          <a:xfrm>
            <a:off x="2698250" y="1249150"/>
            <a:ext cx="3357600" cy="924300"/>
          </a:xfrm>
          <a:prstGeom prst="rect">
            <a:avLst/>
          </a:prstGeom>
          <a:solidFill>
            <a:srgbClr val="9E9E9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Distance =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number of letters where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the two words differ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80" name="Google Shape;680;p79"/>
          <p:cNvSpPr txBox="1"/>
          <p:nvPr/>
        </p:nvSpPr>
        <p:spPr>
          <a:xfrm>
            <a:off x="1074300" y="2435900"/>
            <a:ext cx="6383400" cy="29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1" name="Google Shape;681;p79"/>
          <p:cNvSpPr txBox="1"/>
          <p:nvPr/>
        </p:nvSpPr>
        <p:spPr>
          <a:xfrm>
            <a:off x="1099275" y="2585800"/>
            <a:ext cx="7020300" cy="2999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def hamming(word1, word2):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sum = 0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length = min(len(word1), len(word2))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for i in range(length):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    if word1[i] != word2[i]: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        sum += 1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return sum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80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87" name="Google Shape;687;p80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88" name="Google Shape;688;p80"/>
          <p:cNvSpPr txBox="1"/>
          <p:nvPr/>
        </p:nvSpPr>
        <p:spPr>
          <a:xfrm>
            <a:off x="256050" y="2314775"/>
            <a:ext cx="8631900" cy="37695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def hamming(word1, word2):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sum = 0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length = min(len(word1), len(word2))</a:t>
            </a:r>
            <a:endParaRPr sz="24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for i in range(length):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    if word1[i] != word2[i]: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        sum += 1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return sum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distance = hamming(</a:t>
            </a:r>
            <a:r>
              <a:rPr lang="en-US" sz="2400">
                <a:latin typeface="Courier New"/>
                <a:ea typeface="Courier New"/>
                <a:cs typeface="Courier New"/>
                <a:sym typeface="Courier New"/>
              </a:rPr>
              <a:t>'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northeastern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northwestern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print(distance)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9" name="Google Shape;689;p80"/>
          <p:cNvSpPr txBox="1"/>
          <p:nvPr/>
        </p:nvSpPr>
        <p:spPr>
          <a:xfrm>
            <a:off x="2893200" y="1236700"/>
            <a:ext cx="3502500" cy="5121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How did we do?</a:t>
            </a:r>
            <a:endParaRPr b="1" sz="1800">
              <a:solidFill>
                <a:srgbClr val="FF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81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3. Hamming Distance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95" name="Google Shape;695;p81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96" name="Google Shape;696;p81"/>
          <p:cNvSpPr txBox="1"/>
          <p:nvPr/>
        </p:nvSpPr>
        <p:spPr>
          <a:xfrm>
            <a:off x="287300" y="2585800"/>
            <a:ext cx="8631900" cy="3634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def hamming(word1, word2):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sum = 0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length = min(len(word1), len(word2))</a:t>
            </a:r>
            <a:endParaRPr sz="24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    for i in range(length):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    if word1[i] != word2[i]: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        sum += 1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    return sum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distance = hamming(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northeastern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, 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northwestern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'</a:t>
            </a: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print(distance)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7" name="Google Shape;697;p81"/>
          <p:cNvSpPr txBox="1"/>
          <p:nvPr/>
        </p:nvSpPr>
        <p:spPr>
          <a:xfrm>
            <a:off x="2893200" y="1236700"/>
            <a:ext cx="3502500" cy="5121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How did we do?</a:t>
            </a:r>
            <a:endParaRPr b="1" sz="1800">
              <a:solidFill>
                <a:srgbClr val="FF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98" name="Google Shape;698;p81"/>
          <p:cNvSpPr txBox="1"/>
          <p:nvPr/>
        </p:nvSpPr>
        <p:spPr>
          <a:xfrm>
            <a:off x="4819425" y="4599475"/>
            <a:ext cx="3502500" cy="5121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Did that print 2?</a:t>
            </a:r>
            <a:endParaRPr b="1" sz="1800">
              <a:solidFill>
                <a:srgbClr val="FF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699" name="Google Shape;699;p81"/>
          <p:cNvCxnSpPr>
            <a:stCxn id="698" idx="2"/>
          </p:cNvCxnSpPr>
          <p:nvPr/>
        </p:nvCxnSpPr>
        <p:spPr>
          <a:xfrm flipH="1">
            <a:off x="3048075" y="5111575"/>
            <a:ext cx="3522600" cy="659700"/>
          </a:xfrm>
          <a:prstGeom prst="straightConnector1">
            <a:avLst/>
          </a:prstGeom>
          <a:noFill/>
          <a:ln cap="flat" cmpd="sng" w="28575">
            <a:solidFill>
              <a:srgbClr val="FF00FF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82"/>
          <p:cNvSpPr txBox="1"/>
          <p:nvPr>
            <p:ph type="title"/>
          </p:nvPr>
        </p:nvSpPr>
        <p:spPr>
          <a:xfrm>
            <a:off x="457200" y="191719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r>
              <a:rPr lang="en-US" sz="3959"/>
              <a:t> 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05" name="Google Shape;705;p82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83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Finding the Nearest Neighbor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11" name="Google Shape;711;p83"/>
          <p:cNvSpPr txBox="1"/>
          <p:nvPr>
            <p:ph idx="1" type="body"/>
          </p:nvPr>
        </p:nvSpPr>
        <p:spPr>
          <a:xfrm>
            <a:off x="457200" y="1269961"/>
            <a:ext cx="4038600" cy="4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/>
              <a:t>Choose your distance function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Euclidean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Manhattan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Hamming</a:t>
            </a:r>
            <a:endParaRPr/>
          </a:p>
        </p:txBody>
      </p:sp>
      <p:sp>
        <p:nvSpPr>
          <p:cNvPr id="712" name="Google Shape;712;p83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84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Finding the Nearest Neighbor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18" name="Google Shape;718;p84"/>
          <p:cNvSpPr txBox="1"/>
          <p:nvPr>
            <p:ph idx="1" type="body"/>
          </p:nvPr>
        </p:nvSpPr>
        <p:spPr>
          <a:xfrm>
            <a:off x="457200" y="1269961"/>
            <a:ext cx="4038600" cy="4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/>
              <a:t>Choose your distance function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Euclidean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Manhattan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Hamming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800"/>
              <a:buFont typeface="Arial"/>
              <a:buAutoNum type="arabicPeriod"/>
            </a:pPr>
            <a:r>
              <a:rPr lang="en-US" sz="2800">
                <a:solidFill>
                  <a:srgbClr val="0000FF"/>
                </a:solidFill>
              </a:rPr>
              <a:t>Start with your known data</a:t>
            </a:r>
            <a:endParaRPr sz="2800">
              <a:solidFill>
                <a:srgbClr val="0000FF"/>
              </a:solidFill>
            </a:endParaRPr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Arial"/>
              <a:buChar char="–"/>
            </a:pPr>
            <a:r>
              <a:rPr lang="en-US" sz="2400">
                <a:solidFill>
                  <a:srgbClr val="0000FF"/>
                </a:solidFill>
              </a:rPr>
              <a:t>We know their </a:t>
            </a:r>
            <a:r>
              <a:rPr i="1" lang="en-US" sz="2400">
                <a:solidFill>
                  <a:srgbClr val="0000FF"/>
                </a:solidFill>
              </a:rPr>
              <a:t>x, y</a:t>
            </a:r>
            <a:r>
              <a:rPr lang="en-US" sz="2400">
                <a:solidFill>
                  <a:srgbClr val="0000FF"/>
                </a:solidFill>
              </a:rPr>
              <a:t> coordinates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719" name="Google Shape;719;p84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85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Finding the Nearest Neighbor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25" name="Google Shape;725;p85"/>
          <p:cNvSpPr txBox="1"/>
          <p:nvPr>
            <p:ph idx="1" type="body"/>
          </p:nvPr>
        </p:nvSpPr>
        <p:spPr>
          <a:xfrm>
            <a:off x="457200" y="1269961"/>
            <a:ext cx="4038600" cy="48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en-US"/>
              <a:t>Choose your distance function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Euclidean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Manhattan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</a:pPr>
            <a:r>
              <a:rPr lang="en-US"/>
              <a:t>Hamming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2800"/>
              <a:buFont typeface="Arial"/>
              <a:buAutoNum type="arabicPeriod"/>
            </a:pPr>
            <a:r>
              <a:rPr lang="en-US" sz="2800">
                <a:solidFill>
                  <a:srgbClr val="0000FF"/>
                </a:solidFill>
              </a:rPr>
              <a:t>Start with your known data</a:t>
            </a:r>
            <a:endParaRPr sz="2800">
              <a:solidFill>
                <a:srgbClr val="0000FF"/>
              </a:solidFill>
            </a:endParaRPr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rgbClr val="0000FF"/>
              </a:buClr>
              <a:buSzPts val="2400"/>
              <a:buFont typeface="Arial"/>
              <a:buChar char="–"/>
            </a:pPr>
            <a:r>
              <a:rPr lang="en-US" sz="2400">
                <a:solidFill>
                  <a:srgbClr val="0000FF"/>
                </a:solidFill>
              </a:rPr>
              <a:t>We know their </a:t>
            </a:r>
            <a:r>
              <a:rPr i="1" lang="en-US" sz="2400">
                <a:solidFill>
                  <a:srgbClr val="0000FF"/>
                </a:solidFill>
              </a:rPr>
              <a:t>x, y</a:t>
            </a:r>
            <a:r>
              <a:rPr lang="en-US" sz="2400">
                <a:solidFill>
                  <a:srgbClr val="0000FF"/>
                </a:solidFill>
              </a:rPr>
              <a:t> coordinates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726" name="Google Shape;726;p85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27" name="Google Shape;727;p85"/>
          <p:cNvSpPr txBox="1"/>
          <p:nvPr>
            <p:ph idx="2" type="body"/>
          </p:nvPr>
        </p:nvSpPr>
        <p:spPr>
          <a:xfrm>
            <a:off x="4648200" y="1269961"/>
            <a:ext cx="4038600" cy="4856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rgbClr val="FF00FF"/>
              </a:buClr>
              <a:buSzPts val="2800"/>
              <a:buAutoNum type="arabicPeriod" startAt="3"/>
            </a:pPr>
            <a:r>
              <a:rPr lang="en-US">
                <a:solidFill>
                  <a:srgbClr val="FF00FF"/>
                </a:solidFill>
              </a:rPr>
              <a:t>New data! </a:t>
            </a:r>
            <a:endParaRPr>
              <a:solidFill>
                <a:srgbClr val="FF00FF"/>
              </a:solidFill>
            </a:endParaRPr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ts val="2400"/>
              <a:buChar char="–"/>
            </a:pPr>
            <a:r>
              <a:rPr lang="en-US">
                <a:solidFill>
                  <a:srgbClr val="FF00FF"/>
                </a:solidFill>
              </a:rPr>
              <a:t>The others vote</a:t>
            </a:r>
            <a:endParaRPr>
              <a:solidFill>
                <a:srgbClr val="FF00FF"/>
              </a:solidFill>
            </a:endParaRPr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Char char="–"/>
            </a:pPr>
            <a:r>
              <a:rPr lang="en-US">
                <a:solidFill>
                  <a:srgbClr val="FF00FF"/>
                </a:solidFill>
              </a:rPr>
              <a:t>Who am I closest to?</a:t>
            </a:r>
            <a:endParaRPr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4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05" name="Google Shape;10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8864" y="2738025"/>
            <a:ext cx="1607500" cy="320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2738027"/>
            <a:ext cx="1607500" cy="3204326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4"/>
          <p:cNvSpPr/>
          <p:nvPr/>
        </p:nvSpPr>
        <p:spPr>
          <a:xfrm flipH="1">
            <a:off x="3262325" y="523875"/>
            <a:ext cx="3429000" cy="22143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08" name="Google Shape;108;p14"/>
          <p:cNvPicPr preferRelativeResize="0"/>
          <p:nvPr/>
        </p:nvPicPr>
        <p:blipFill rotWithShape="1">
          <a:blip r:embed="rId5">
            <a:alphaModFix/>
          </a:blip>
          <a:srcRect b="25734" l="0" r="0" t="10834"/>
          <a:stretch/>
        </p:blipFill>
        <p:spPr>
          <a:xfrm>
            <a:off x="4110050" y="821400"/>
            <a:ext cx="1733550" cy="161925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4"/>
          <p:cNvSpPr/>
          <p:nvPr/>
        </p:nvSpPr>
        <p:spPr>
          <a:xfrm>
            <a:off x="6046025" y="1286650"/>
            <a:ext cx="437100" cy="374700"/>
          </a:xfrm>
          <a:prstGeom prst="heart">
            <a:avLst/>
          </a:prstGeom>
          <a:solidFill>
            <a:srgbClr val="C00000"/>
          </a:solidFill>
          <a:ln cap="flat" cmpd="sng" w="952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86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Data: Coffee Shops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33" name="Google Shape;733;p86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34" name="Google Shape;734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9550" y="1277529"/>
            <a:ext cx="7442376" cy="4864198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87"/>
          <p:cNvSpPr txBox="1"/>
          <p:nvPr>
            <p:ph type="title"/>
          </p:nvPr>
        </p:nvSpPr>
        <p:spPr>
          <a:xfrm>
            <a:off x="349050" y="212259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Someone suggests a new coffee shop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40" name="Google Shape;740;p87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88"/>
          <p:cNvSpPr txBox="1"/>
          <p:nvPr>
            <p:ph type="title"/>
          </p:nvPr>
        </p:nvSpPr>
        <p:spPr>
          <a:xfrm>
            <a:off x="349050" y="212259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Someone suggests a new coffee shop</a:t>
            </a:r>
            <a:endParaRPr sz="3959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t/>
            </a:r>
            <a:endParaRPr sz="3959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>
                <a:solidFill>
                  <a:srgbClr val="0000FF"/>
                </a:solidFill>
              </a:rPr>
              <a:t>Which one is it closest to?</a:t>
            </a:r>
            <a:endParaRPr sz="3959">
              <a:solidFill>
                <a:srgbClr val="0000FF"/>
              </a:solidFill>
            </a:endParaRPr>
          </a:p>
        </p:txBody>
      </p:sp>
      <p:sp>
        <p:nvSpPr>
          <p:cNvPr id="746" name="Google Shape;746;p88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89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2" name="Google Shape;752;p89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3" name="Google Shape;753;p89"/>
          <p:cNvSpPr txBox="1"/>
          <p:nvPr/>
        </p:nvSpPr>
        <p:spPr>
          <a:xfrm>
            <a:off x="553825" y="1490075"/>
            <a:ext cx="7412700" cy="30603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Font typeface="Consolas"/>
              <a:buAutoNum type="alphaLcPeriod"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Start with existing x, y coordinates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Font typeface="Consolas"/>
              <a:buAutoNum type="alphaLcPeriod"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Prompt the user for a new name, latitude, and longitude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Font typeface="Consolas"/>
              <a:buAutoNum type="alphaLcPeriod"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Find the closest based on distance function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-381000" lvl="1" marL="914400" rtl="0" algn="l">
              <a:spcBef>
                <a:spcPts val="0"/>
              </a:spcBef>
              <a:spcAft>
                <a:spcPts val="0"/>
              </a:spcAft>
              <a:buSzPts val="2400"/>
              <a:buFont typeface="Consolas"/>
              <a:buAutoNum type="alphaLcPeriod"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Go there and have coffee :)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90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59" name="Google Shape;759;p90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60" name="Google Shape;760;p90"/>
          <p:cNvSpPr txBox="1"/>
          <p:nvPr/>
        </p:nvSpPr>
        <p:spPr>
          <a:xfrm>
            <a:off x="681450" y="1490075"/>
            <a:ext cx="7152900" cy="74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bit.ly/wcoccoffee</a:t>
            </a:r>
            <a:endParaRPr b="1"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1" name="Google Shape;761;p90"/>
          <p:cNvSpPr txBox="1"/>
          <p:nvPr/>
        </p:nvSpPr>
        <p:spPr>
          <a:xfrm>
            <a:off x="2535325" y="2955875"/>
            <a:ext cx="30399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(Original data!)</a:t>
            </a:r>
            <a:endParaRPr b="1" sz="3000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91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67" name="Google Shape;767;p91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68" name="Google Shape;768;p91"/>
          <p:cNvSpPr txBox="1"/>
          <p:nvPr/>
        </p:nvSpPr>
        <p:spPr>
          <a:xfrm>
            <a:off x="169350" y="1490075"/>
            <a:ext cx="8782500" cy="74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coffee_names = ["Pavement", "Caffe Bene", "Farmer Horse",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"Starbucks", "Dunkin", "Peets",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"Mystic", "Third Rail", "Home"]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coffee_places = [ [42.35, -71.18], [42.33, -73.09], [42.57, -71.88],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  [43.33, -71.29], [44.34, -72.07], [41.88, -70.01],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  [41.41, -71.11], [40.72, -73.99], [40.72, -73.98]]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2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92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74" name="Google Shape;774;p92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75" name="Google Shape;775;p92"/>
          <p:cNvSpPr txBox="1"/>
          <p:nvPr/>
        </p:nvSpPr>
        <p:spPr>
          <a:xfrm>
            <a:off x="169350" y="1490075"/>
            <a:ext cx="8782500" cy="74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coffee_names = [</a:t>
            </a: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"Pavement"</a:t>
            </a: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, "Caffe Bene", "Farmer Horse",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"Starbucks", "Dunkin", "Peets",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"Mystic", "Third Rail", "Home"]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coffee_places = [ </a:t>
            </a: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[42.35, -71.18]</a:t>
            </a: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, [42.33, -73.09], [42.57, -71.88],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  [43.33, -71.29], [44.34, -72.07], [41.88, -70.01],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  [41.41, -71.11], [40.72, -73.99], [40.72, -73.98]]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93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1" name="Google Shape;781;p93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2" name="Google Shape;782;p93"/>
          <p:cNvSpPr txBox="1"/>
          <p:nvPr/>
        </p:nvSpPr>
        <p:spPr>
          <a:xfrm>
            <a:off x="169350" y="1490075"/>
            <a:ext cx="8782500" cy="74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coffee_names = ["Pavement", </a:t>
            </a: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"Caffe Bene"</a:t>
            </a: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, "Farmer Horse",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"Starbucks", "Dunkin", "Peets",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"Mystic", "Third Rail", "Home"]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coffee_places = [ [42.35, -71.18], </a:t>
            </a: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[42.33, -73.09]</a:t>
            </a: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, [42.57, -71.88],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  [43.33, -71.29], [44.34, -72.07], [41.88, -70.01],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  [41.41, -71.11], [40.72, -73.99], [40.72, -73.98]]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94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8" name="Google Shape;788;p94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89" name="Google Shape;789;p94"/>
          <p:cNvSpPr txBox="1"/>
          <p:nvPr/>
        </p:nvSpPr>
        <p:spPr>
          <a:xfrm>
            <a:off x="169350" y="1490075"/>
            <a:ext cx="8782500" cy="74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coffee_names = ["Pavement", "Caffe Bene", </a:t>
            </a: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"Farmer Horse"</a:t>
            </a: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,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"Starbucks", "Dunkin", "Peets",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"Mystic", "Third Rail", "Home"]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coffee_places = [ [42.35, -71.18], [42.33, -73.09],</a:t>
            </a: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 [42.57, -71.88]</a:t>
            </a: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,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  [43.33, -71.29], [44.34, -72.07], [41.88, -70.01],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  [41.41, -71.11], [40.72, -73.99], [40.72, -73.98]]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95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95" name="Google Shape;795;p95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96" name="Google Shape;796;p95"/>
          <p:cNvSpPr txBox="1"/>
          <p:nvPr/>
        </p:nvSpPr>
        <p:spPr>
          <a:xfrm>
            <a:off x="169350" y="1490075"/>
            <a:ext cx="8782500" cy="74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coffee_names = ["Pavement", "Caffe Bene", "Farmer Horse",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"Starbucks", "Dunkin", "Peets",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"Mystic", "Third Rail", "Home"]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coffee_places = [ [42.35, -71.18], [42.33, -73.09], [42.57, -71.88],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  [43.33, -71.29], [44.34, -72.07], [41.88, -70.01],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                  [41.41, -71.11], [40.72, -73.99], [40.72, -73.98]]</a:t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797" name="Google Shape;797;p95"/>
          <p:cNvSpPr txBox="1"/>
          <p:nvPr/>
        </p:nvSpPr>
        <p:spPr>
          <a:xfrm>
            <a:off x="2462700" y="3762850"/>
            <a:ext cx="3502500" cy="5121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FF"/>
                </a:solidFill>
                <a:latin typeface="Consolas"/>
                <a:ea typeface="Consolas"/>
                <a:cs typeface="Consolas"/>
                <a:sym typeface="Consolas"/>
              </a:rPr>
              <a:t>Add this to your code</a:t>
            </a:r>
            <a:endParaRPr b="1" sz="1800">
              <a:solidFill>
                <a:srgbClr val="FF00FF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5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15" name="Google Shape;11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88864" y="2738025"/>
            <a:ext cx="1607500" cy="3204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2738027"/>
            <a:ext cx="1607500" cy="3204326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5"/>
          <p:cNvSpPr/>
          <p:nvPr/>
        </p:nvSpPr>
        <p:spPr>
          <a:xfrm>
            <a:off x="1166825" y="547700"/>
            <a:ext cx="3036000" cy="2535900"/>
          </a:xfrm>
          <a:prstGeom prst="wedgeEllipseCallout">
            <a:avLst>
              <a:gd fmla="val -20833" name="adj1"/>
              <a:gd fmla="val 62500" name="adj2"/>
            </a:avLst>
          </a:prstGeom>
          <a:noFill/>
          <a:ln cap="flat" cmpd="sng" w="19050">
            <a:solidFill>
              <a:srgbClr val="3535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Helvetica Neue"/>
                <a:ea typeface="Helvetica Neue"/>
                <a:cs typeface="Helvetica Neue"/>
                <a:sym typeface="Helvetica Neue"/>
              </a:rPr>
              <a:t>...</a:t>
            </a:r>
            <a:endParaRPr sz="36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96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03" name="Google Shape;803;p96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04" name="Google Shape;804;p96"/>
          <p:cNvSpPr txBox="1"/>
          <p:nvPr/>
        </p:nvSpPr>
        <p:spPr>
          <a:xfrm>
            <a:off x="457200" y="2054700"/>
            <a:ext cx="7532700" cy="1763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Look up a new coffee shop! We’ll need: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Consolas"/>
              <a:buChar char="●"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Name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Consolas"/>
              <a:buChar char="●"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Latitude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Consolas"/>
              <a:buChar char="●"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Longitude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97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0" name="Google Shape;810;p97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1" name="Google Shape;811;p97"/>
          <p:cNvSpPr txBox="1"/>
          <p:nvPr/>
        </p:nvSpPr>
        <p:spPr>
          <a:xfrm>
            <a:off x="457200" y="2054700"/>
            <a:ext cx="7532700" cy="13743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new_cafe = input("What's the new cafe?")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lat = float(input("Latitude?"))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latin typeface="Consolas"/>
                <a:ea typeface="Consolas"/>
                <a:cs typeface="Consolas"/>
                <a:sym typeface="Consolas"/>
              </a:rPr>
              <a:t>long = float(input("Longitude?"))</a:t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2" name="Google Shape;812;p97"/>
          <p:cNvSpPr txBox="1"/>
          <p:nvPr/>
        </p:nvSpPr>
        <p:spPr>
          <a:xfrm>
            <a:off x="2498750" y="3741650"/>
            <a:ext cx="30399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(New one!)</a:t>
            </a:r>
            <a:endParaRPr b="1" sz="3000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98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8" name="Google Shape;818;p98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19" name="Google Shape;819;p98"/>
          <p:cNvSpPr txBox="1"/>
          <p:nvPr/>
        </p:nvSpPr>
        <p:spPr>
          <a:xfrm>
            <a:off x="180825" y="1237625"/>
            <a:ext cx="8770800" cy="30870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closest_index = 0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closest_distance = manhattan(coffee_places[0][0],  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                       coffee_places[0][1],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3657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lat, long)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for i in range(len(coffee_places)):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dist = manhattan(coffee_places[i][0], coffee_places[i][1],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457200" lvl="0" marL="1828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lat, long)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if dist &lt; closest_distance: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closest_index = i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closest_distance = dist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20" name="Google Shape;820;p98"/>
          <p:cNvSpPr txBox="1"/>
          <p:nvPr/>
        </p:nvSpPr>
        <p:spPr>
          <a:xfrm>
            <a:off x="817200" y="5466338"/>
            <a:ext cx="750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(Find the closest -- manhattan)</a:t>
            </a:r>
            <a:endParaRPr b="1" sz="3000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99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26" name="Google Shape;826;p99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27" name="Google Shape;827;p99"/>
          <p:cNvSpPr txBox="1"/>
          <p:nvPr/>
        </p:nvSpPr>
        <p:spPr>
          <a:xfrm>
            <a:off x="180825" y="1237625"/>
            <a:ext cx="8770800" cy="3664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closest_index = 0</a:t>
            </a:r>
            <a:endParaRPr b="1"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closest_distance = manhattan(coffee_places[0][0],   </a:t>
            </a:r>
            <a:endParaRPr b="1"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                             coffee_places[0][1], </a:t>
            </a:r>
            <a:endParaRPr b="1"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3657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lat, long)</a:t>
            </a:r>
            <a:endParaRPr b="1"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for i in range(len(coffee_places)):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dist = manhattan(coffee_places[i][0], coffee_places[i][1],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457200" lvl="0" marL="1828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lat, long)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if dist &lt; closest_distance: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closest_index = i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closest_distance = dist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28" name="Google Shape;828;p99"/>
          <p:cNvSpPr txBox="1"/>
          <p:nvPr/>
        </p:nvSpPr>
        <p:spPr>
          <a:xfrm>
            <a:off x="817200" y="5466338"/>
            <a:ext cx="750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(Find the closest -- manhattan)</a:t>
            </a:r>
            <a:endParaRPr b="1" sz="3000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29" name="Google Shape;829;p99"/>
          <p:cNvSpPr txBox="1"/>
          <p:nvPr/>
        </p:nvSpPr>
        <p:spPr>
          <a:xfrm>
            <a:off x="6656700" y="1489950"/>
            <a:ext cx="2211000" cy="600300"/>
          </a:xfrm>
          <a:prstGeom prst="rect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Assume the first one is closest</a:t>
            </a:r>
            <a:endParaRPr b="1">
              <a:solidFill>
                <a:srgbClr val="0000FF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00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35" name="Google Shape;835;p100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36" name="Google Shape;836;p100"/>
          <p:cNvSpPr txBox="1"/>
          <p:nvPr/>
        </p:nvSpPr>
        <p:spPr>
          <a:xfrm>
            <a:off x="180825" y="1237625"/>
            <a:ext cx="8770800" cy="3664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closest_index = 0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closest_distance = manhattan(coffee_places[0][0],  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                       coffee_places[0][1],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3657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lat, long)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for i in range(len(coffee_places)):</a:t>
            </a:r>
            <a:endParaRPr b="1"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dist = manhattan(coffee_places[i][0], coffee_places[i][1],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457200" lvl="0" marL="1828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lat, long)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if dist &lt; closest_distance: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closest_index = i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closest_distance = dist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37" name="Google Shape;837;p100"/>
          <p:cNvSpPr txBox="1"/>
          <p:nvPr/>
        </p:nvSpPr>
        <p:spPr>
          <a:xfrm>
            <a:off x="817200" y="5466338"/>
            <a:ext cx="750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(Find the closest -- manhattan)</a:t>
            </a:r>
            <a:endParaRPr b="1" sz="3000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38" name="Google Shape;838;p100"/>
          <p:cNvSpPr txBox="1"/>
          <p:nvPr/>
        </p:nvSpPr>
        <p:spPr>
          <a:xfrm>
            <a:off x="5672175" y="2114750"/>
            <a:ext cx="2211000" cy="600300"/>
          </a:xfrm>
          <a:prstGeom prst="rect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Look through all of the original data</a:t>
            </a:r>
            <a:endParaRPr b="1">
              <a:solidFill>
                <a:srgbClr val="0000FF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01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44" name="Google Shape;844;p101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45" name="Google Shape;845;p101"/>
          <p:cNvSpPr txBox="1"/>
          <p:nvPr/>
        </p:nvSpPr>
        <p:spPr>
          <a:xfrm>
            <a:off x="180825" y="1237625"/>
            <a:ext cx="8770800" cy="3664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closest_index = 0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closest_distance = manhattan(coffee_places[0][0],  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                       coffee_places[0][1],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3657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lat, long)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for i in range(len(coffee_places)):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</a:t>
            </a:r>
            <a:r>
              <a:rPr b="1" lang="en-US" sz="18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dist = manhattan(coffee_places[i][0], coffee_places[i][1], </a:t>
            </a:r>
            <a:endParaRPr b="1"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457200" lvl="0" marL="1828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 lat, long)</a:t>
            </a:r>
            <a:endParaRPr b="1"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if dist &lt; closest_distance: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closest_index = i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closest_distance = dist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46" name="Google Shape;846;p101"/>
          <p:cNvSpPr txBox="1"/>
          <p:nvPr/>
        </p:nvSpPr>
        <p:spPr>
          <a:xfrm>
            <a:off x="817200" y="5466338"/>
            <a:ext cx="750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(Find the closest -- manhattan)</a:t>
            </a:r>
            <a:endParaRPr b="1" sz="3000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47" name="Google Shape;847;p101"/>
          <p:cNvSpPr txBox="1"/>
          <p:nvPr/>
        </p:nvSpPr>
        <p:spPr>
          <a:xfrm>
            <a:off x="5660150" y="3128850"/>
            <a:ext cx="2222100" cy="872400"/>
          </a:xfrm>
          <a:prstGeom prst="rect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Get the manhattan distance from the new place</a:t>
            </a:r>
            <a:endParaRPr b="1">
              <a:solidFill>
                <a:srgbClr val="0000FF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102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53" name="Google Shape;853;p102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54" name="Google Shape;854;p102"/>
          <p:cNvSpPr txBox="1"/>
          <p:nvPr/>
        </p:nvSpPr>
        <p:spPr>
          <a:xfrm>
            <a:off x="180825" y="1237625"/>
            <a:ext cx="8770800" cy="36648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closest_index = 0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closest_distance = manhattan(coffee_places[0][0],  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                          coffee_places[0][1],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3657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lat, long)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for i in range(len(coffee_places)):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 dist = manhattan(coffee_places[i][0], coffee_places[i][1], 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457200" lvl="0" marL="1828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lat, long)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  </a:t>
            </a:r>
            <a:r>
              <a:rPr b="1" lang="en-US" sz="18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 if dist &lt; closest_distance:</a:t>
            </a:r>
            <a:endParaRPr b="1"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      closest_index = i</a:t>
            </a:r>
            <a:endParaRPr b="1"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      closest_distance = dist</a:t>
            </a:r>
            <a:endParaRPr b="1" sz="1800">
              <a:solidFill>
                <a:srgbClr val="0000FF"/>
              </a:solidFill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55" name="Google Shape;855;p102"/>
          <p:cNvSpPr txBox="1"/>
          <p:nvPr/>
        </p:nvSpPr>
        <p:spPr>
          <a:xfrm>
            <a:off x="817200" y="5466338"/>
            <a:ext cx="750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(Find the closest -- manhattan)</a:t>
            </a:r>
            <a:endParaRPr b="1" sz="3000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56" name="Google Shape;856;p102"/>
          <p:cNvSpPr txBox="1"/>
          <p:nvPr/>
        </p:nvSpPr>
        <p:spPr>
          <a:xfrm>
            <a:off x="4434550" y="3333125"/>
            <a:ext cx="2222100" cy="872400"/>
          </a:xfrm>
          <a:prstGeom prst="rect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Is it closer? </a:t>
            </a:r>
            <a:endParaRPr b="1">
              <a:solidFill>
                <a:srgbClr val="0000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Save it!</a:t>
            </a:r>
            <a:endParaRPr b="1">
              <a:solidFill>
                <a:srgbClr val="0000FF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0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03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Putting it Together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62" name="Google Shape;862;p103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63" name="Google Shape;863;p103"/>
          <p:cNvSpPr txBox="1"/>
          <p:nvPr/>
        </p:nvSpPr>
        <p:spPr>
          <a:xfrm>
            <a:off x="349050" y="1706225"/>
            <a:ext cx="8145900" cy="792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print("The closest coffee house by manhattan is...")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print(coffee_names[closest_index])</a:t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64" name="Google Shape;864;p103"/>
          <p:cNvSpPr txBox="1"/>
          <p:nvPr/>
        </p:nvSpPr>
        <p:spPr>
          <a:xfrm>
            <a:off x="817200" y="2828688"/>
            <a:ext cx="750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(Announce the answer!</a:t>
            </a:r>
            <a:r>
              <a:rPr b="1" lang="en-US" sz="3000">
                <a:solidFill>
                  <a:srgbClr val="FF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</a:t>
            </a:r>
            <a:endParaRPr b="1" sz="3000">
              <a:solidFill>
                <a:srgbClr val="FF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104"/>
          <p:cNvSpPr txBox="1"/>
          <p:nvPr>
            <p:ph type="title"/>
          </p:nvPr>
        </p:nvSpPr>
        <p:spPr>
          <a:xfrm>
            <a:off x="457200" y="488444"/>
            <a:ext cx="8229600" cy="6002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Keep Going!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70" name="Google Shape;870;p104"/>
          <p:cNvSpPr txBox="1"/>
          <p:nvPr>
            <p:ph idx="1" type="body"/>
          </p:nvPr>
        </p:nvSpPr>
        <p:spPr>
          <a:xfrm>
            <a:off x="457200" y="1278484"/>
            <a:ext cx="8229600" cy="48476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It works for Manhattan? Try Euclidean!</a:t>
            </a:r>
            <a:endParaRPr i="0" sz="3200" u="none" cap="none" strike="noStrike">
              <a:solidFill>
                <a:schemeClr val="dk1"/>
              </a:solidFill>
            </a:endParaRPr>
          </a:p>
        </p:txBody>
      </p:sp>
      <p:sp>
        <p:nvSpPr>
          <p:cNvPr id="871" name="Google Shape;871;p104"/>
          <p:cNvSpPr txBox="1"/>
          <p:nvPr>
            <p:ph idx="12" type="sldNum"/>
          </p:nvPr>
        </p:nvSpPr>
        <p:spPr>
          <a:xfrm>
            <a:off x="7594784" y="6630561"/>
            <a:ext cx="1092016" cy="2269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105"/>
          <p:cNvSpPr txBox="1"/>
          <p:nvPr>
            <p:ph type="title"/>
          </p:nvPr>
        </p:nvSpPr>
        <p:spPr>
          <a:xfrm>
            <a:off x="457200" y="488444"/>
            <a:ext cx="82296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Helvetica Neue"/>
              <a:buNone/>
            </a:pPr>
            <a:r>
              <a:rPr lang="en-US" sz="3959"/>
              <a:t>Keep Going!</a:t>
            </a:r>
            <a:endParaRPr b="0" i="0" sz="3959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77" name="Google Shape;877;p105"/>
          <p:cNvSpPr txBox="1"/>
          <p:nvPr>
            <p:ph idx="1" type="body"/>
          </p:nvPr>
        </p:nvSpPr>
        <p:spPr>
          <a:xfrm>
            <a:off x="457200" y="1278484"/>
            <a:ext cx="8229600" cy="48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31800" lvl="0" marL="457200" marR="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It works for Manhattan? Try Euclidean!</a:t>
            </a:r>
            <a:endParaRPr/>
          </a:p>
          <a:p>
            <a:pPr indent="-431800" lvl="0" marL="45720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It works for Euclidean? Try Hamming!</a:t>
            </a:r>
            <a:endParaRPr/>
          </a:p>
          <a:p>
            <a:pPr indent="-406400" lvl="1" marL="914400" rtl="0" algn="l">
              <a:spcBef>
                <a:spcPts val="0"/>
              </a:spcBef>
              <a:spcAft>
                <a:spcPts val="0"/>
              </a:spcAft>
              <a:buSzPts val="2800"/>
              <a:buChar char="–"/>
            </a:pPr>
            <a:r>
              <a:rPr lang="en-US"/>
              <a:t>It’s a little different... use names instead of latitude/longitude</a:t>
            </a:r>
            <a:endParaRPr/>
          </a:p>
        </p:txBody>
      </p:sp>
      <p:sp>
        <p:nvSpPr>
          <p:cNvPr id="878" name="Google Shape;878;p105"/>
          <p:cNvSpPr txBox="1"/>
          <p:nvPr>
            <p:ph idx="12" type="sldNum"/>
          </p:nvPr>
        </p:nvSpPr>
        <p:spPr>
          <a:xfrm>
            <a:off x="7594784" y="6630561"/>
            <a:ext cx="1092000" cy="22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ectur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